
<file path=[Content_Types].xml><?xml version="1.0" encoding="utf-8"?>
<Types xmlns="http://schemas.openxmlformats.org/package/2006/content-types">
  <Default Extension="xml" ContentType="application/xml"/>
  <Default Extension="tif" ContentType="image/tif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78" r:id="rId3"/>
    <p:sldId id="279" r:id="rId4"/>
    <p:sldId id="266" r:id="rId5"/>
    <p:sldId id="280" r:id="rId6"/>
    <p:sldId id="265" r:id="rId7"/>
    <p:sldId id="270" r:id="rId8"/>
    <p:sldId id="264" r:id="rId9"/>
    <p:sldId id="268" r:id="rId10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78C1"/>
    <a:srgbClr val="32A8F5"/>
    <a:srgbClr val="AC1501"/>
    <a:srgbClr val="C7E8FF"/>
    <a:srgbClr val="B52AB5"/>
    <a:srgbClr val="00B3B4"/>
    <a:srgbClr val="0D85C9"/>
    <a:srgbClr val="0F56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42"/>
    <p:restoredTop sz="90833"/>
  </p:normalViewPr>
  <p:slideViewPr>
    <p:cSldViewPr snapToGrid="0" snapToObjects="1">
      <p:cViewPr varScale="1">
        <p:scale>
          <a:sx n="99" d="100"/>
          <a:sy n="99" d="100"/>
        </p:scale>
        <p:origin x="1632" y="168"/>
      </p:cViewPr>
      <p:guideLst/>
    </p:cSldViewPr>
  </p:slideViewPr>
  <p:outlineViewPr>
    <p:cViewPr>
      <p:scale>
        <a:sx n="33" d="100"/>
        <a:sy n="33" d="100"/>
      </p:scale>
      <p:origin x="0" y="-114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Relationship Id="rId3" Type="http://schemas.openxmlformats.org/officeDocument/2006/relationships/hyperlink" Target="https://thenounproject.com/Galaktionov" TargetMode="Externa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4" name="Shape 12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281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2" name="Shape 3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b="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0" name="Shape 2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3" name="Shape 3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9" name="Shape 2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85750" indent="-285750">
              <a:buSzPct val="100000"/>
              <a:buFont typeface="Wingdings"/>
              <a:buChar char="▪"/>
              <a:defRPr>
                <a:latin typeface="Arial"/>
                <a:ea typeface="Arial"/>
                <a:cs typeface="Arial"/>
                <a:sym typeface="Arial"/>
              </a:defRPr>
            </a:pPr>
            <a:endParaRPr dirty="0" smtClean="0"/>
          </a:p>
          <a:p>
            <a:pPr marL="285750" indent="-285750">
              <a:buSzPct val="100000"/>
              <a:buFont typeface="Wingdings"/>
              <a:buChar char="▪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 smtClean="0"/>
              <a:t>Icons from:</a:t>
            </a:r>
          </a:p>
          <a:p>
            <a:pPr marL="285750" indent="-285750">
              <a:buSzPct val="100000"/>
              <a:buFont typeface="Wingdings"/>
              <a:buChar char="▪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 smtClean="0"/>
              <a:t>Il Capitano – Noun project</a:t>
            </a:r>
          </a:p>
          <a:p>
            <a:pPr marL="285750" indent="-285750">
              <a:buSzPct val="100000"/>
              <a:buFont typeface="Wingdings"/>
              <a:buChar char="▪"/>
            </a:pPr>
            <a:r>
              <a:rPr u="sng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Costa Galaktionov</a:t>
            </a:r>
            <a:r>
              <a:rPr dirty="0" smtClean="0"/>
              <a:t>, RU – Noun Project</a:t>
            </a:r>
            <a:endParaRPr dirty="0" smtClean="0"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SzPct val="100000"/>
              <a:buFont typeface="Wingdings"/>
              <a:buChar char="▪"/>
              <a:defRPr>
                <a:latin typeface="Arial"/>
                <a:ea typeface="Arial"/>
                <a:cs typeface="Arial"/>
                <a:sym typeface="Arial"/>
              </a:defRPr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6" name="Shape 3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4292E"/>
                </a:solidFill>
                <a:latin typeface="-apple-system"/>
                <a:ea typeface="-apple-system"/>
                <a:cs typeface="-apple-system"/>
                <a:sym typeface="-apple-system"/>
              </a:defRPr>
            </a:lvl1pPr>
          </a:lstStyle>
          <a:p>
            <a:r>
              <a:rPr dirty="0"/>
              <a:t>User edits CSV, with ontology IRIs filled in by autocomplete.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1"/>
          <p:cNvGrpSpPr/>
          <p:nvPr/>
        </p:nvGrpSpPr>
        <p:grpSpPr>
          <a:xfrm>
            <a:off x="6067723" y="-1"/>
            <a:ext cx="3087928" cy="320376"/>
            <a:chOff x="0" y="0"/>
            <a:chExt cx="3087926" cy="320374"/>
          </a:xfrm>
        </p:grpSpPr>
        <p:sp>
          <p:nvSpPr>
            <p:cNvPr id="26" name="Shape 26"/>
            <p:cNvSpPr/>
            <p:nvPr/>
          </p:nvSpPr>
          <p:spPr>
            <a:xfrm>
              <a:off x="0" y="-1"/>
              <a:ext cx="617791" cy="320376"/>
            </a:xfrm>
            <a:prstGeom prst="rect">
              <a:avLst/>
            </a:prstGeom>
            <a:solidFill>
              <a:srgbClr val="0A45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617790" y="-1"/>
              <a:ext cx="617791" cy="320376"/>
            </a:xfrm>
            <a:prstGeom prst="rect">
              <a:avLst/>
            </a:prstGeom>
            <a:solidFill>
              <a:srgbClr val="0F56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1235581" y="-1"/>
              <a:ext cx="617791" cy="320376"/>
            </a:xfrm>
            <a:prstGeom prst="rect">
              <a:avLst/>
            </a:prstGeom>
            <a:solidFill>
              <a:srgbClr val="0D85C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1853372" y="-1"/>
              <a:ext cx="617791" cy="320376"/>
            </a:xfrm>
            <a:prstGeom prst="rect">
              <a:avLst/>
            </a:prstGeom>
            <a:solidFill>
              <a:srgbClr val="FF541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2470136" y="-1"/>
              <a:ext cx="617791" cy="320376"/>
            </a:xfrm>
            <a:prstGeom prst="rect">
              <a:avLst/>
            </a:prstGeom>
            <a:solidFill>
              <a:srgbClr val="C43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2" name="Shape 32"/>
          <p:cNvSpPr/>
          <p:nvPr/>
        </p:nvSpPr>
        <p:spPr>
          <a:xfrm>
            <a:off x="-1" y="-1"/>
            <a:ext cx="6078746" cy="320376"/>
          </a:xfrm>
          <a:prstGeom prst="rect">
            <a:avLst/>
          </a:prstGeom>
          <a:solidFill>
            <a:srgbClr val="0A456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lIns="45719" tIns="45719" rIns="45719" bIns="45719"/>
          <a:lstStyle>
            <a:lvl1pPr algn="ctr">
              <a:defRPr sz="44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6067723" y="0"/>
            <a:ext cx="3087928" cy="869586"/>
            <a:chOff x="0" y="0"/>
            <a:chExt cx="3087926" cy="869585"/>
          </a:xfrm>
        </p:grpSpPr>
        <p:sp>
          <p:nvSpPr>
            <p:cNvPr id="36" name="Shape 36"/>
            <p:cNvSpPr/>
            <p:nvPr/>
          </p:nvSpPr>
          <p:spPr>
            <a:xfrm>
              <a:off x="0" y="0"/>
              <a:ext cx="617791" cy="869586"/>
            </a:xfrm>
            <a:prstGeom prst="rect">
              <a:avLst/>
            </a:prstGeom>
            <a:solidFill>
              <a:srgbClr val="0A45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617790" y="0"/>
              <a:ext cx="617791" cy="869586"/>
            </a:xfrm>
            <a:prstGeom prst="rect">
              <a:avLst/>
            </a:prstGeom>
            <a:solidFill>
              <a:srgbClr val="0F56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1235581" y="0"/>
              <a:ext cx="617791" cy="869586"/>
            </a:xfrm>
            <a:prstGeom prst="rect">
              <a:avLst/>
            </a:prstGeom>
            <a:solidFill>
              <a:srgbClr val="0D85C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1853372" y="0"/>
              <a:ext cx="617791" cy="869586"/>
            </a:xfrm>
            <a:prstGeom prst="rect">
              <a:avLst/>
            </a:prstGeom>
            <a:solidFill>
              <a:srgbClr val="FF541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2470136" y="0"/>
              <a:ext cx="617791" cy="869586"/>
            </a:xfrm>
            <a:prstGeom prst="rect">
              <a:avLst/>
            </a:prstGeom>
            <a:solidFill>
              <a:srgbClr val="C43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2" name="Shape 42"/>
          <p:cNvSpPr/>
          <p:nvPr/>
        </p:nvSpPr>
        <p:spPr>
          <a:xfrm>
            <a:off x="-1" y="0"/>
            <a:ext cx="6078746" cy="869586"/>
          </a:xfrm>
          <a:prstGeom prst="rect">
            <a:avLst/>
          </a:prstGeom>
          <a:solidFill>
            <a:srgbClr val="0A456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3" name="image1.png" descr="monarch logo whi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804" y="57210"/>
            <a:ext cx="880873" cy="734569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Shape 5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2"/>
          <p:cNvGrpSpPr/>
          <p:nvPr/>
        </p:nvGrpSpPr>
        <p:grpSpPr>
          <a:xfrm>
            <a:off x="6067723" y="-1"/>
            <a:ext cx="3087928" cy="320376"/>
            <a:chOff x="0" y="0"/>
            <a:chExt cx="3087926" cy="320374"/>
          </a:xfrm>
        </p:grpSpPr>
        <p:sp>
          <p:nvSpPr>
            <p:cNvPr id="67" name="Shape 67"/>
            <p:cNvSpPr/>
            <p:nvPr/>
          </p:nvSpPr>
          <p:spPr>
            <a:xfrm>
              <a:off x="0" y="-1"/>
              <a:ext cx="617791" cy="320376"/>
            </a:xfrm>
            <a:prstGeom prst="rect">
              <a:avLst/>
            </a:prstGeom>
            <a:solidFill>
              <a:srgbClr val="0A45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17790" y="-1"/>
              <a:ext cx="617791" cy="320376"/>
            </a:xfrm>
            <a:prstGeom prst="rect">
              <a:avLst/>
            </a:prstGeom>
            <a:solidFill>
              <a:srgbClr val="0F56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1235581" y="-1"/>
              <a:ext cx="617791" cy="320376"/>
            </a:xfrm>
            <a:prstGeom prst="rect">
              <a:avLst/>
            </a:prstGeom>
            <a:solidFill>
              <a:srgbClr val="0D85C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1853372" y="-1"/>
              <a:ext cx="617791" cy="320376"/>
            </a:xfrm>
            <a:prstGeom prst="rect">
              <a:avLst/>
            </a:prstGeom>
            <a:solidFill>
              <a:srgbClr val="FF541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2470136" y="-1"/>
              <a:ext cx="617791" cy="320376"/>
            </a:xfrm>
            <a:prstGeom prst="rect">
              <a:avLst/>
            </a:prstGeom>
            <a:solidFill>
              <a:srgbClr val="C43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3" name="Shape 73"/>
          <p:cNvSpPr/>
          <p:nvPr/>
        </p:nvSpPr>
        <p:spPr>
          <a:xfrm>
            <a:off x="-1" y="-1"/>
            <a:ext cx="6078746" cy="320376"/>
          </a:xfrm>
          <a:prstGeom prst="rect">
            <a:avLst/>
          </a:prstGeom>
          <a:solidFill>
            <a:srgbClr val="0A456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4" name="image1.png" descr="monarch logo whi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33326" y="6280660"/>
            <a:ext cx="636036" cy="530397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xfrm>
            <a:off x="257174" y="304700"/>
            <a:ext cx="8563297" cy="874750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ctr">
              <a:defRPr sz="4000">
                <a:solidFill>
                  <a:srgbClr val="1F497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6" name="Shape 76"/>
          <p:cNvSpPr>
            <a:spLocks noGrp="1"/>
          </p:cNvSpPr>
          <p:nvPr>
            <p:ph type="body" idx="1"/>
          </p:nvPr>
        </p:nvSpPr>
        <p:spPr>
          <a:xfrm>
            <a:off x="257175" y="1373224"/>
            <a:ext cx="8569326" cy="4856127"/>
          </a:xfrm>
          <a:prstGeom prst="rect">
            <a:avLst/>
          </a:prstGeom>
        </p:spPr>
        <p:txBody>
          <a:bodyPr/>
          <a:lstStyle>
            <a:lvl1pPr>
              <a:buClr>
                <a:srgbClr val="33CCCC"/>
              </a:buClr>
            </a:lvl1pPr>
            <a:lvl2pPr>
              <a:buClr>
                <a:srgbClr val="33CCCC"/>
              </a:buClr>
            </a:lvl2pPr>
            <a:lvl3pPr>
              <a:buClr>
                <a:srgbClr val="33CCCC"/>
              </a:buClr>
            </a:lvl3pPr>
            <a:lvl4pPr>
              <a:buClr>
                <a:srgbClr val="33CCCC"/>
              </a:buClr>
            </a:lvl4pPr>
            <a:lvl5pPr>
              <a:buClr>
                <a:srgbClr val="33CCCC"/>
              </a:buCl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hape 77"/>
          <p:cNvSpPr>
            <a:spLocks noGrp="1"/>
          </p:cNvSpPr>
          <p:nvPr>
            <p:ph type="sldNum" sz="quarter" idx="2"/>
          </p:nvPr>
        </p:nvSpPr>
        <p:spPr>
          <a:xfrm>
            <a:off x="6931025" y="6507164"/>
            <a:ext cx="343903" cy="358141"/>
          </a:xfrm>
          <a:prstGeom prst="rect">
            <a:avLst/>
          </a:prstGeom>
        </p:spPr>
        <p:txBody>
          <a:bodyPr anchor="t"/>
          <a:lstStyle>
            <a:lvl1pPr algn="l">
              <a:defRPr sz="18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08080"/>
            </a:gs>
            <a:gs pos="9000">
              <a:srgbClr val="D9D9D9"/>
            </a:gs>
            <a:gs pos="94000">
              <a:srgbClr val="FFFFFF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6067723" y="-1"/>
            <a:ext cx="3087928" cy="320376"/>
            <a:chOff x="0" y="0"/>
            <a:chExt cx="3087926" cy="320374"/>
          </a:xfrm>
        </p:grpSpPr>
        <p:sp>
          <p:nvSpPr>
            <p:cNvPr id="2" name="Shape 2"/>
            <p:cNvSpPr/>
            <p:nvPr/>
          </p:nvSpPr>
          <p:spPr>
            <a:xfrm>
              <a:off x="0" y="-1"/>
              <a:ext cx="617791" cy="320376"/>
            </a:xfrm>
            <a:prstGeom prst="rect">
              <a:avLst/>
            </a:prstGeom>
            <a:solidFill>
              <a:srgbClr val="0A45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" name="Shape 3"/>
            <p:cNvSpPr/>
            <p:nvPr/>
          </p:nvSpPr>
          <p:spPr>
            <a:xfrm>
              <a:off x="617790" y="-1"/>
              <a:ext cx="617791" cy="320376"/>
            </a:xfrm>
            <a:prstGeom prst="rect">
              <a:avLst/>
            </a:prstGeom>
            <a:solidFill>
              <a:srgbClr val="0F56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" name="Shape 4"/>
            <p:cNvSpPr/>
            <p:nvPr/>
          </p:nvSpPr>
          <p:spPr>
            <a:xfrm>
              <a:off x="1235581" y="-1"/>
              <a:ext cx="617791" cy="320376"/>
            </a:xfrm>
            <a:prstGeom prst="rect">
              <a:avLst/>
            </a:prstGeom>
            <a:solidFill>
              <a:srgbClr val="0D85C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" name="Shape 5"/>
            <p:cNvSpPr/>
            <p:nvPr/>
          </p:nvSpPr>
          <p:spPr>
            <a:xfrm>
              <a:off x="1853372" y="-1"/>
              <a:ext cx="617791" cy="320376"/>
            </a:xfrm>
            <a:prstGeom prst="rect">
              <a:avLst/>
            </a:prstGeom>
            <a:solidFill>
              <a:srgbClr val="FF541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" name="Shape 6"/>
            <p:cNvSpPr/>
            <p:nvPr/>
          </p:nvSpPr>
          <p:spPr>
            <a:xfrm>
              <a:off x="2470136" y="-1"/>
              <a:ext cx="617791" cy="320376"/>
            </a:xfrm>
            <a:prstGeom prst="rect">
              <a:avLst/>
            </a:prstGeom>
            <a:solidFill>
              <a:srgbClr val="C43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8" name="Shape 8"/>
          <p:cNvSpPr/>
          <p:nvPr/>
        </p:nvSpPr>
        <p:spPr>
          <a:xfrm>
            <a:off x="-1" y="-1"/>
            <a:ext cx="6078746" cy="320376"/>
          </a:xfrm>
          <a:prstGeom prst="rect">
            <a:avLst/>
          </a:prstGeom>
          <a:solidFill>
            <a:srgbClr val="0A456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5" name="Group 15"/>
          <p:cNvGrpSpPr/>
          <p:nvPr/>
        </p:nvGrpSpPr>
        <p:grpSpPr>
          <a:xfrm>
            <a:off x="6067723" y="0"/>
            <a:ext cx="3087928" cy="1066800"/>
            <a:chOff x="0" y="0"/>
            <a:chExt cx="3087926" cy="1066800"/>
          </a:xfrm>
        </p:grpSpPr>
        <p:sp>
          <p:nvSpPr>
            <p:cNvPr id="10" name="Shape 10"/>
            <p:cNvSpPr/>
            <p:nvPr/>
          </p:nvSpPr>
          <p:spPr>
            <a:xfrm>
              <a:off x="0" y="0"/>
              <a:ext cx="617791" cy="1066800"/>
            </a:xfrm>
            <a:prstGeom prst="rect">
              <a:avLst/>
            </a:prstGeom>
            <a:solidFill>
              <a:srgbClr val="0A45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617790" y="0"/>
              <a:ext cx="617791" cy="1066800"/>
            </a:xfrm>
            <a:prstGeom prst="rect">
              <a:avLst/>
            </a:prstGeom>
            <a:solidFill>
              <a:srgbClr val="0F56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1235581" y="0"/>
              <a:ext cx="617791" cy="1066800"/>
            </a:xfrm>
            <a:prstGeom prst="rect">
              <a:avLst/>
            </a:prstGeom>
            <a:solidFill>
              <a:srgbClr val="0D85C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1853372" y="0"/>
              <a:ext cx="617791" cy="1066800"/>
            </a:xfrm>
            <a:prstGeom prst="rect">
              <a:avLst/>
            </a:prstGeom>
            <a:solidFill>
              <a:srgbClr val="FF541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470136" y="0"/>
              <a:ext cx="617791" cy="1066800"/>
            </a:xfrm>
            <a:prstGeom prst="rect">
              <a:avLst/>
            </a:prstGeom>
            <a:solidFill>
              <a:srgbClr val="C43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6" name="Shape 16"/>
          <p:cNvSpPr/>
          <p:nvPr/>
        </p:nvSpPr>
        <p:spPr>
          <a:xfrm>
            <a:off x="-1" y="0"/>
            <a:ext cx="6078746" cy="1066800"/>
          </a:xfrm>
          <a:prstGeom prst="rect">
            <a:avLst/>
          </a:prstGeom>
          <a:solidFill>
            <a:srgbClr val="0A456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xfrm>
            <a:off x="203200" y="0"/>
            <a:ext cx="8229600" cy="106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18" name="Shape 18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transition spd="med"/>
  <p:timing>
    <p:tnLst>
      <p:par>
        <p:cTn id="1" dur="indefinite" restart="never" nodeType="tmRoot"/>
      </p:par>
    </p:tnLst>
  </p:timing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emf"/><Relationship Id="rId6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499798" y="4237903"/>
            <a:ext cx="8089901" cy="1342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342882">
              <a:spcBef>
                <a:spcPts val="500"/>
              </a:spcBef>
              <a:defRPr sz="2400">
                <a:solidFill>
                  <a:srgbClr val="80808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 smtClean="0"/>
              <a:t>Nicole </a:t>
            </a:r>
            <a:r>
              <a:rPr dirty="0"/>
              <a:t>Vasilevsky</a:t>
            </a:r>
            <a:endParaRPr dirty="0">
              <a:solidFill>
                <a:srgbClr val="888888"/>
              </a:solidFill>
            </a:endParaRPr>
          </a:p>
          <a:p>
            <a:pPr algn="ctr" defTabSz="342882">
              <a:spcBef>
                <a:spcPts val="500"/>
              </a:spcBef>
              <a:defRPr sz="2400">
                <a:solidFill>
                  <a:srgbClr val="80808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May 03, </a:t>
            </a:r>
            <a:r>
              <a:rPr dirty="0" smtClean="0"/>
              <a:t>201</a:t>
            </a:r>
            <a:r>
              <a:rPr lang="en-US" dirty="0" smtClean="0"/>
              <a:t>8</a:t>
            </a:r>
            <a:endParaRPr dirty="0">
              <a:solidFill>
                <a:srgbClr val="888888"/>
              </a:solidFill>
            </a:endParaRPr>
          </a:p>
          <a:p>
            <a:pPr algn="ctr" defTabSz="342882">
              <a:spcBef>
                <a:spcPts val="500"/>
              </a:spcBef>
              <a:defRPr sz="2400">
                <a:solidFill>
                  <a:srgbClr val="80808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en-US" dirty="0" smtClean="0"/>
              <a:t>MB599</a:t>
            </a:r>
            <a:endParaRPr dirty="0"/>
          </a:p>
        </p:txBody>
      </p:sp>
      <p:sp>
        <p:nvSpPr>
          <p:cNvPr id="120" name="Shape 120"/>
          <p:cNvSpPr/>
          <p:nvPr/>
        </p:nvSpPr>
        <p:spPr>
          <a:xfrm>
            <a:off x="288736" y="2435412"/>
            <a:ext cx="8534400" cy="193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 defTabSz="342882">
              <a:defRPr sz="40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rPr lang="en-US" dirty="0" smtClean="0"/>
              <a:t>Introduction to the </a:t>
            </a:r>
          </a:p>
          <a:p>
            <a:pPr algn="ctr" defTabSz="342882">
              <a:defRPr sz="40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rPr lang="en-US" dirty="0" smtClean="0"/>
              <a:t>Environmental Exposures Ontology (ECTO)</a:t>
            </a:r>
            <a:endParaRPr dirty="0"/>
          </a:p>
        </p:txBody>
      </p:sp>
      <p:sp>
        <p:nvSpPr>
          <p:cNvPr id="121" name="Shape 121"/>
          <p:cNvSpPr/>
          <p:nvPr/>
        </p:nvSpPr>
        <p:spPr>
          <a:xfrm>
            <a:off x="3441369" y="5662035"/>
            <a:ext cx="222913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80808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rPr lang="en-US" smtClean="0"/>
              <a:t>   </a:t>
            </a:r>
            <a:r>
              <a:rPr dirty="0" err="1" smtClean="0"/>
              <a:t>vasilevs@ohsu.edu</a:t>
            </a:r>
            <a:endParaRPr dirty="0"/>
          </a:p>
        </p:txBody>
      </p:sp>
      <p:pic>
        <p:nvPicPr>
          <p:cNvPr id="122" name="image3.png"/>
          <p:cNvPicPr>
            <a:picLocks noChangeAspect="1"/>
          </p:cNvPicPr>
          <p:nvPr/>
        </p:nvPicPr>
        <p:blipFill>
          <a:blip r:embed="rId3">
            <a:extLst/>
          </a:blip>
          <a:srcRect r="69432" b="17305"/>
          <a:stretch>
            <a:fillRect/>
          </a:stretch>
        </p:blipFill>
        <p:spPr>
          <a:xfrm>
            <a:off x="-13739" y="5557649"/>
            <a:ext cx="801138" cy="1300352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269" y="5681601"/>
            <a:ext cx="330200" cy="330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5044" y="6328121"/>
            <a:ext cx="5579410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b="1" dirty="0" err="1" smtClean="0">
                <a:latin typeface="Century Gothic" charset="0"/>
                <a:ea typeface="Century Gothic" charset="0"/>
                <a:cs typeface="Century Gothic" charset="0"/>
              </a:rPr>
              <a:t>github.com</a:t>
            </a:r>
            <a:r>
              <a:rPr lang="en-US" sz="2400" b="1" dirty="0" smtClean="0">
                <a:latin typeface="Century Gothic" charset="0"/>
                <a:ea typeface="Century Gothic" charset="0"/>
                <a:cs typeface="Century Gothic" charset="0"/>
              </a:rPr>
              <a:t>/tis-lab/mb99/</a:t>
            </a:r>
            <a:r>
              <a:rPr lang="en-US" sz="2400" b="1" dirty="0" err="1" smtClean="0">
                <a:latin typeface="Century Gothic" charset="0"/>
                <a:ea typeface="Century Gothic" charset="0"/>
                <a:cs typeface="Century Gothic" charset="0"/>
              </a:rPr>
              <a:t>ECTO_Intro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 charset="0"/>
              <a:ea typeface="Century Gothic" charset="0"/>
              <a:cs typeface="Century Gothic" charset="0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4179098" y="2723466"/>
            <a:ext cx="5010360" cy="970869"/>
            <a:chOff x="4179098" y="2723466"/>
            <a:chExt cx="5010360" cy="970869"/>
          </a:xfrm>
        </p:grpSpPr>
        <p:sp>
          <p:nvSpPr>
            <p:cNvPr id="17" name="Freeform 16"/>
            <p:cNvSpPr/>
            <p:nvPr/>
          </p:nvSpPr>
          <p:spPr>
            <a:xfrm>
              <a:off x="4179098" y="2723466"/>
              <a:ext cx="4837902" cy="970869"/>
            </a:xfrm>
            <a:custGeom>
              <a:avLst/>
              <a:gdLst>
                <a:gd name="connsiteX0" fmla="*/ 0 w 2023351"/>
                <a:gd name="connsiteY0" fmla="*/ 0 h 1885650"/>
                <a:gd name="connsiteX1" fmla="*/ 1560214 w 2023351"/>
                <a:gd name="connsiteY1" fmla="*/ 0 h 1885650"/>
                <a:gd name="connsiteX2" fmla="*/ 1560214 w 2023351"/>
                <a:gd name="connsiteY2" fmla="*/ 1 h 1885650"/>
                <a:gd name="connsiteX3" fmla="*/ 2023351 w 2023351"/>
                <a:gd name="connsiteY3" fmla="*/ 942826 h 1885650"/>
                <a:gd name="connsiteX4" fmla="*/ 1560214 w 2023351"/>
                <a:gd name="connsiteY4" fmla="*/ 1885650 h 1885650"/>
                <a:gd name="connsiteX5" fmla="*/ 0 w 2023351"/>
                <a:gd name="connsiteY5" fmla="*/ 1885650 h 188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351" h="1885650">
                  <a:moveTo>
                    <a:pt x="0" y="0"/>
                  </a:moveTo>
                  <a:lnTo>
                    <a:pt x="1560214" y="0"/>
                  </a:lnTo>
                  <a:lnTo>
                    <a:pt x="1560214" y="1"/>
                  </a:lnTo>
                  <a:lnTo>
                    <a:pt x="2023351" y="942826"/>
                  </a:lnTo>
                  <a:lnTo>
                    <a:pt x="1560214" y="1885650"/>
                  </a:lnTo>
                  <a:lnTo>
                    <a:pt x="0" y="1885650"/>
                  </a:lnTo>
                  <a:close/>
                </a:path>
              </a:pathLst>
            </a:custGeom>
            <a:solidFill>
              <a:srgbClr val="0D85C9"/>
            </a:solidFill>
            <a:ln w="571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235653" y="2883070"/>
              <a:ext cx="395380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charset="2"/>
                <a:buChar char="§"/>
              </a:pPr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Noise</a:t>
              </a:r>
            </a:p>
            <a:p>
              <a:pPr marL="285750" indent="-285750">
                <a:buFont typeface="Wingdings" charset="2"/>
                <a:buChar char="§"/>
              </a:pPr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UV</a:t>
              </a:r>
              <a:endPara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179098" y="4981671"/>
            <a:ext cx="5010360" cy="1101473"/>
            <a:chOff x="4179098" y="4981671"/>
            <a:chExt cx="5010360" cy="1101473"/>
          </a:xfrm>
        </p:grpSpPr>
        <p:sp>
          <p:nvSpPr>
            <p:cNvPr id="21" name="Freeform 20"/>
            <p:cNvSpPr/>
            <p:nvPr/>
          </p:nvSpPr>
          <p:spPr>
            <a:xfrm>
              <a:off x="4179098" y="4981671"/>
              <a:ext cx="4837902" cy="970869"/>
            </a:xfrm>
            <a:custGeom>
              <a:avLst/>
              <a:gdLst>
                <a:gd name="connsiteX0" fmla="*/ 0 w 2023351"/>
                <a:gd name="connsiteY0" fmla="*/ 0 h 1885650"/>
                <a:gd name="connsiteX1" fmla="*/ 1560214 w 2023351"/>
                <a:gd name="connsiteY1" fmla="*/ 0 h 1885650"/>
                <a:gd name="connsiteX2" fmla="*/ 1560214 w 2023351"/>
                <a:gd name="connsiteY2" fmla="*/ 1 h 1885650"/>
                <a:gd name="connsiteX3" fmla="*/ 2023351 w 2023351"/>
                <a:gd name="connsiteY3" fmla="*/ 942826 h 1885650"/>
                <a:gd name="connsiteX4" fmla="*/ 1560214 w 2023351"/>
                <a:gd name="connsiteY4" fmla="*/ 1885650 h 1885650"/>
                <a:gd name="connsiteX5" fmla="*/ 0 w 2023351"/>
                <a:gd name="connsiteY5" fmla="*/ 1885650 h 188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351" h="1885650">
                  <a:moveTo>
                    <a:pt x="0" y="0"/>
                  </a:moveTo>
                  <a:lnTo>
                    <a:pt x="1560214" y="0"/>
                  </a:lnTo>
                  <a:lnTo>
                    <a:pt x="1560214" y="1"/>
                  </a:lnTo>
                  <a:lnTo>
                    <a:pt x="2023351" y="942826"/>
                  </a:lnTo>
                  <a:lnTo>
                    <a:pt x="1560214" y="1885650"/>
                  </a:lnTo>
                  <a:lnTo>
                    <a:pt x="0" y="1885650"/>
                  </a:lnTo>
                  <a:close/>
                </a:path>
              </a:pathLst>
            </a:custGeom>
            <a:solidFill>
              <a:srgbClr val="0D85C9"/>
            </a:solidFill>
            <a:ln w="571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235653" y="5159814"/>
              <a:ext cx="3953805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charset="2"/>
                <a:buChar char="§"/>
              </a:pPr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Climate change</a:t>
              </a:r>
            </a:p>
            <a:p>
              <a:pPr marL="285750" indent="-285750">
                <a:buFont typeface="Wingdings" charset="2"/>
                <a:buChar char="§"/>
              </a:pPr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Pesticides</a:t>
              </a:r>
            </a:p>
            <a:p>
              <a:pPr marL="285750" indent="-285750">
                <a:buFont typeface="Wingdings" charset="2"/>
                <a:buChar char="§"/>
              </a:pPr>
              <a:endParaRPr lang="en-US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179098" y="3852568"/>
            <a:ext cx="5010360" cy="970869"/>
            <a:chOff x="4179098" y="3852568"/>
            <a:chExt cx="5010360" cy="970869"/>
          </a:xfrm>
        </p:grpSpPr>
        <p:sp>
          <p:nvSpPr>
            <p:cNvPr id="19" name="Freeform 18"/>
            <p:cNvSpPr/>
            <p:nvPr/>
          </p:nvSpPr>
          <p:spPr>
            <a:xfrm>
              <a:off x="4179098" y="3852568"/>
              <a:ext cx="4837902" cy="970869"/>
            </a:xfrm>
            <a:custGeom>
              <a:avLst/>
              <a:gdLst>
                <a:gd name="connsiteX0" fmla="*/ 0 w 2023351"/>
                <a:gd name="connsiteY0" fmla="*/ 0 h 1885650"/>
                <a:gd name="connsiteX1" fmla="*/ 1560214 w 2023351"/>
                <a:gd name="connsiteY1" fmla="*/ 0 h 1885650"/>
                <a:gd name="connsiteX2" fmla="*/ 1560214 w 2023351"/>
                <a:gd name="connsiteY2" fmla="*/ 1 h 1885650"/>
                <a:gd name="connsiteX3" fmla="*/ 2023351 w 2023351"/>
                <a:gd name="connsiteY3" fmla="*/ 942826 h 1885650"/>
                <a:gd name="connsiteX4" fmla="*/ 1560214 w 2023351"/>
                <a:gd name="connsiteY4" fmla="*/ 1885650 h 1885650"/>
                <a:gd name="connsiteX5" fmla="*/ 0 w 2023351"/>
                <a:gd name="connsiteY5" fmla="*/ 1885650 h 188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351" h="1885650">
                  <a:moveTo>
                    <a:pt x="0" y="0"/>
                  </a:moveTo>
                  <a:lnTo>
                    <a:pt x="1560214" y="0"/>
                  </a:lnTo>
                  <a:lnTo>
                    <a:pt x="1560214" y="1"/>
                  </a:lnTo>
                  <a:lnTo>
                    <a:pt x="2023351" y="942826"/>
                  </a:lnTo>
                  <a:lnTo>
                    <a:pt x="1560214" y="1885650"/>
                  </a:lnTo>
                  <a:lnTo>
                    <a:pt x="0" y="1885650"/>
                  </a:lnTo>
                  <a:close/>
                </a:path>
              </a:pathLst>
            </a:custGeom>
            <a:solidFill>
              <a:srgbClr val="0D85C9"/>
            </a:solidFill>
            <a:ln w="571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235653" y="4012173"/>
              <a:ext cx="395380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charset="2"/>
                <a:buChar char="§"/>
              </a:pPr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Light</a:t>
              </a:r>
            </a:p>
            <a:p>
              <a:pPr marL="285750" indent="-285750">
                <a:buFont typeface="Wingdings" charset="2"/>
                <a:buChar char="§"/>
              </a:pPr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Chemicals</a:t>
              </a:r>
              <a:endPara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179098" y="1594363"/>
            <a:ext cx="4837902" cy="970869"/>
            <a:chOff x="4179098" y="1594363"/>
            <a:chExt cx="4837902" cy="970869"/>
          </a:xfrm>
        </p:grpSpPr>
        <p:sp>
          <p:nvSpPr>
            <p:cNvPr id="6" name="Freeform 5"/>
            <p:cNvSpPr/>
            <p:nvPr/>
          </p:nvSpPr>
          <p:spPr>
            <a:xfrm>
              <a:off x="4179098" y="1594363"/>
              <a:ext cx="4837902" cy="970869"/>
            </a:xfrm>
            <a:custGeom>
              <a:avLst/>
              <a:gdLst>
                <a:gd name="connsiteX0" fmla="*/ 0 w 2023351"/>
                <a:gd name="connsiteY0" fmla="*/ 0 h 1885650"/>
                <a:gd name="connsiteX1" fmla="*/ 1560214 w 2023351"/>
                <a:gd name="connsiteY1" fmla="*/ 0 h 1885650"/>
                <a:gd name="connsiteX2" fmla="*/ 1560214 w 2023351"/>
                <a:gd name="connsiteY2" fmla="*/ 1 h 1885650"/>
                <a:gd name="connsiteX3" fmla="*/ 2023351 w 2023351"/>
                <a:gd name="connsiteY3" fmla="*/ 942826 h 1885650"/>
                <a:gd name="connsiteX4" fmla="*/ 1560214 w 2023351"/>
                <a:gd name="connsiteY4" fmla="*/ 1885650 h 1885650"/>
                <a:gd name="connsiteX5" fmla="*/ 0 w 2023351"/>
                <a:gd name="connsiteY5" fmla="*/ 1885650 h 188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351" h="1885650">
                  <a:moveTo>
                    <a:pt x="0" y="0"/>
                  </a:moveTo>
                  <a:lnTo>
                    <a:pt x="1560214" y="0"/>
                  </a:lnTo>
                  <a:lnTo>
                    <a:pt x="1560214" y="1"/>
                  </a:lnTo>
                  <a:lnTo>
                    <a:pt x="2023351" y="942826"/>
                  </a:lnTo>
                  <a:lnTo>
                    <a:pt x="1560214" y="1885650"/>
                  </a:lnTo>
                  <a:lnTo>
                    <a:pt x="0" y="1885650"/>
                  </a:lnTo>
                  <a:close/>
                </a:path>
              </a:pathLst>
            </a:custGeom>
            <a:solidFill>
              <a:srgbClr val="0D85C9"/>
            </a:solidFill>
            <a:ln w="571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235653" y="1752598"/>
              <a:ext cx="28972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charset="2"/>
                <a:buChar char="§"/>
              </a:pPr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Dietary modifications</a:t>
              </a:r>
            </a:p>
            <a:p>
              <a:pPr marL="285750" indent="-285750">
                <a:buFont typeface="Wingdings" charset="2"/>
                <a:buChar char="§"/>
              </a:pPr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Drug treatments</a:t>
              </a:r>
              <a:endPara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Environmental Exposure Ontology (ECTO)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203200" y="1594364"/>
            <a:ext cx="5032453" cy="970868"/>
          </a:xfrm>
          <a:custGeom>
            <a:avLst/>
            <a:gdLst>
              <a:gd name="connsiteX0" fmla="*/ 0 w 2023351"/>
              <a:gd name="connsiteY0" fmla="*/ 0 h 1885650"/>
              <a:gd name="connsiteX1" fmla="*/ 1560214 w 2023351"/>
              <a:gd name="connsiteY1" fmla="*/ 0 h 1885650"/>
              <a:gd name="connsiteX2" fmla="*/ 1560214 w 2023351"/>
              <a:gd name="connsiteY2" fmla="*/ 1 h 1885650"/>
              <a:gd name="connsiteX3" fmla="*/ 2023351 w 2023351"/>
              <a:gd name="connsiteY3" fmla="*/ 942826 h 1885650"/>
              <a:gd name="connsiteX4" fmla="*/ 1560214 w 2023351"/>
              <a:gd name="connsiteY4" fmla="*/ 1885650 h 1885650"/>
              <a:gd name="connsiteX5" fmla="*/ 0 w 2023351"/>
              <a:gd name="connsiteY5" fmla="*/ 1885650 h 188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23351" h="1885650">
                <a:moveTo>
                  <a:pt x="0" y="0"/>
                </a:moveTo>
                <a:lnTo>
                  <a:pt x="1560214" y="0"/>
                </a:lnTo>
                <a:lnTo>
                  <a:pt x="1560214" y="1"/>
                </a:lnTo>
                <a:lnTo>
                  <a:pt x="2023351" y="942826"/>
                </a:lnTo>
                <a:lnTo>
                  <a:pt x="1560214" y="1885650"/>
                </a:lnTo>
                <a:lnTo>
                  <a:pt x="0" y="1885650"/>
                </a:lnTo>
                <a:close/>
              </a:path>
            </a:pathLst>
          </a:custGeom>
          <a:solidFill>
            <a:srgbClr val="0F5680"/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38795" y="1225034"/>
            <a:ext cx="363176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Type </a:t>
            </a:r>
            <a:r>
              <a:rPr lang="en-US" b="1" smtClean="0">
                <a:latin typeface="Arial" charset="0"/>
                <a:ea typeface="Arial" charset="0"/>
                <a:cs typeface="Arial" charset="0"/>
              </a:rPr>
              <a:t>of knowledge represented:</a:t>
            </a:r>
            <a:endParaRPr kumimoji="0" lang="en-US" sz="1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42495" y="1225034"/>
            <a:ext cx="124649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Examples: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38795" y="1752598"/>
            <a:ext cx="39538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Experimental </a:t>
            </a:r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treatments of plants and model organisms</a:t>
            </a:r>
          </a:p>
        </p:txBody>
      </p:sp>
      <p:sp>
        <p:nvSpPr>
          <p:cNvPr id="18" name="Freeform 17"/>
          <p:cNvSpPr/>
          <p:nvPr/>
        </p:nvSpPr>
        <p:spPr>
          <a:xfrm>
            <a:off x="203200" y="2723467"/>
            <a:ext cx="5032453" cy="970868"/>
          </a:xfrm>
          <a:custGeom>
            <a:avLst/>
            <a:gdLst>
              <a:gd name="connsiteX0" fmla="*/ 0 w 2023351"/>
              <a:gd name="connsiteY0" fmla="*/ 0 h 1885650"/>
              <a:gd name="connsiteX1" fmla="*/ 1560214 w 2023351"/>
              <a:gd name="connsiteY1" fmla="*/ 0 h 1885650"/>
              <a:gd name="connsiteX2" fmla="*/ 1560214 w 2023351"/>
              <a:gd name="connsiteY2" fmla="*/ 1 h 1885650"/>
              <a:gd name="connsiteX3" fmla="*/ 2023351 w 2023351"/>
              <a:gd name="connsiteY3" fmla="*/ 942826 h 1885650"/>
              <a:gd name="connsiteX4" fmla="*/ 1560214 w 2023351"/>
              <a:gd name="connsiteY4" fmla="*/ 1885650 h 1885650"/>
              <a:gd name="connsiteX5" fmla="*/ 0 w 2023351"/>
              <a:gd name="connsiteY5" fmla="*/ 1885650 h 188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23351" h="1885650">
                <a:moveTo>
                  <a:pt x="0" y="0"/>
                </a:moveTo>
                <a:lnTo>
                  <a:pt x="1560214" y="0"/>
                </a:lnTo>
                <a:lnTo>
                  <a:pt x="1560214" y="1"/>
                </a:lnTo>
                <a:lnTo>
                  <a:pt x="2023351" y="942826"/>
                </a:lnTo>
                <a:lnTo>
                  <a:pt x="1560214" y="1885650"/>
                </a:lnTo>
                <a:lnTo>
                  <a:pt x="0" y="1885650"/>
                </a:lnTo>
                <a:close/>
              </a:path>
            </a:pathLst>
          </a:custGeom>
          <a:solidFill>
            <a:srgbClr val="0F5680"/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 19"/>
          <p:cNvSpPr/>
          <p:nvPr/>
        </p:nvSpPr>
        <p:spPr>
          <a:xfrm>
            <a:off x="203200" y="3852569"/>
            <a:ext cx="5032453" cy="970868"/>
          </a:xfrm>
          <a:custGeom>
            <a:avLst/>
            <a:gdLst>
              <a:gd name="connsiteX0" fmla="*/ 0 w 2023351"/>
              <a:gd name="connsiteY0" fmla="*/ 0 h 1885650"/>
              <a:gd name="connsiteX1" fmla="*/ 1560214 w 2023351"/>
              <a:gd name="connsiteY1" fmla="*/ 0 h 1885650"/>
              <a:gd name="connsiteX2" fmla="*/ 1560214 w 2023351"/>
              <a:gd name="connsiteY2" fmla="*/ 1 h 1885650"/>
              <a:gd name="connsiteX3" fmla="*/ 2023351 w 2023351"/>
              <a:gd name="connsiteY3" fmla="*/ 942826 h 1885650"/>
              <a:gd name="connsiteX4" fmla="*/ 1560214 w 2023351"/>
              <a:gd name="connsiteY4" fmla="*/ 1885650 h 1885650"/>
              <a:gd name="connsiteX5" fmla="*/ 0 w 2023351"/>
              <a:gd name="connsiteY5" fmla="*/ 1885650 h 188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23351" h="1885650">
                <a:moveTo>
                  <a:pt x="0" y="0"/>
                </a:moveTo>
                <a:lnTo>
                  <a:pt x="1560214" y="0"/>
                </a:lnTo>
                <a:lnTo>
                  <a:pt x="1560214" y="1"/>
                </a:lnTo>
                <a:lnTo>
                  <a:pt x="2023351" y="942826"/>
                </a:lnTo>
                <a:lnTo>
                  <a:pt x="1560214" y="1885650"/>
                </a:lnTo>
                <a:lnTo>
                  <a:pt x="0" y="1885650"/>
                </a:lnTo>
                <a:close/>
              </a:path>
            </a:pathLst>
          </a:custGeom>
          <a:solidFill>
            <a:srgbClr val="0F5680"/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 21"/>
          <p:cNvSpPr/>
          <p:nvPr/>
        </p:nvSpPr>
        <p:spPr>
          <a:xfrm>
            <a:off x="203200" y="4993350"/>
            <a:ext cx="5032453" cy="970868"/>
          </a:xfrm>
          <a:custGeom>
            <a:avLst/>
            <a:gdLst>
              <a:gd name="connsiteX0" fmla="*/ 0 w 2023351"/>
              <a:gd name="connsiteY0" fmla="*/ 0 h 1885650"/>
              <a:gd name="connsiteX1" fmla="*/ 1560214 w 2023351"/>
              <a:gd name="connsiteY1" fmla="*/ 0 h 1885650"/>
              <a:gd name="connsiteX2" fmla="*/ 1560214 w 2023351"/>
              <a:gd name="connsiteY2" fmla="*/ 1 h 1885650"/>
              <a:gd name="connsiteX3" fmla="*/ 2023351 w 2023351"/>
              <a:gd name="connsiteY3" fmla="*/ 942826 h 1885650"/>
              <a:gd name="connsiteX4" fmla="*/ 1560214 w 2023351"/>
              <a:gd name="connsiteY4" fmla="*/ 1885650 h 1885650"/>
              <a:gd name="connsiteX5" fmla="*/ 0 w 2023351"/>
              <a:gd name="connsiteY5" fmla="*/ 1885650 h 188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23351" h="1885650">
                <a:moveTo>
                  <a:pt x="0" y="0"/>
                </a:moveTo>
                <a:lnTo>
                  <a:pt x="1560214" y="0"/>
                </a:lnTo>
                <a:lnTo>
                  <a:pt x="1560214" y="1"/>
                </a:lnTo>
                <a:lnTo>
                  <a:pt x="2023351" y="942826"/>
                </a:lnTo>
                <a:lnTo>
                  <a:pt x="1560214" y="1885650"/>
                </a:lnTo>
                <a:lnTo>
                  <a:pt x="0" y="1885650"/>
                </a:lnTo>
                <a:close/>
              </a:path>
            </a:pathLst>
          </a:custGeom>
          <a:solidFill>
            <a:srgbClr val="0F5680"/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38794" y="2883071"/>
            <a:ext cx="39538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xposures </a:t>
            </a:r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of humans or any other organisms to stressors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38794" y="4113774"/>
            <a:ext cx="39538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Stimuli; natural </a:t>
            </a:r>
            <a:r>
              <a:rPr lang="en-US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and experimental</a:t>
            </a:r>
            <a:endParaRPr lang="en-US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38793" y="5097773"/>
            <a:ext cx="395380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sz="14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ny </a:t>
            </a:r>
            <a:r>
              <a:rPr lang="en-US" sz="1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kind of environmental condition or change in condition that can be experienced by an organism or population of organisms on earth</a:t>
            </a:r>
          </a:p>
        </p:txBody>
      </p:sp>
    </p:spTree>
    <p:extLst>
      <p:ext uri="{BB962C8B-B14F-4D97-AF65-F5344CB8AC3E}">
        <p14:creationId xmlns:p14="http://schemas.microsoft.com/office/powerpoint/2010/main" val="8447258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ECTO is a modular ontology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11200" y="1257300"/>
            <a:ext cx="575093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What</a:t>
            </a:r>
            <a:r>
              <a:rPr kumimoji="0" lang="en-US" sz="2800" b="0" i="0" u="none" strike="noStrike" cap="none" spc="0" normalizeH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 does it mean to be ‘modular’?</a:t>
            </a: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322059"/>
            <a:ext cx="393700" cy="3937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841500" y="2155947"/>
            <a:ext cx="5435600" cy="51077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ExO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– Exposure ontology</a:t>
            </a:r>
            <a:endParaRPr kumimoji="0" lang="en-US" sz="2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841500" y="2864990"/>
            <a:ext cx="5435600" cy="919398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CHEBI – Chemical Entities of Biological Interest</a:t>
            </a:r>
            <a:endParaRPr kumimoji="0" lang="en-US" sz="2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841500" y="3982655"/>
            <a:ext cx="5435600" cy="51077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r>
              <a:rPr lang="en-US" sz="2400" smtClean="0">
                <a:latin typeface="Arial" charset="0"/>
                <a:ea typeface="Arial" charset="0"/>
                <a:cs typeface="Arial" charset="0"/>
              </a:rPr>
              <a:t>ENVO – Environment Ontology</a:t>
            </a:r>
            <a:endParaRPr kumimoji="0" lang="en-US" sz="2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841500" y="4691698"/>
            <a:ext cx="5435600" cy="51077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r>
              <a:rPr lang="en-US" sz="2400" smtClean="0">
                <a:latin typeface="Arial" charset="0"/>
                <a:ea typeface="Arial" charset="0"/>
                <a:cs typeface="Arial" charset="0"/>
              </a:rPr>
              <a:t>NCBI Taxon - Species</a:t>
            </a:r>
            <a:endParaRPr kumimoji="0" lang="en-US" sz="2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841500" y="5400742"/>
            <a:ext cx="5435600" cy="51077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Uberon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– Uber Anatomy Ontology</a:t>
            </a:r>
            <a:endParaRPr kumimoji="0" lang="en-US" sz="2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07147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Logical definitions are constructed using other ontologies</a:t>
            </a:r>
            <a:endParaRPr dirty="0"/>
          </a:p>
        </p:txBody>
      </p:sp>
      <p:sp>
        <p:nvSpPr>
          <p:cNvPr id="295" name="Shape 295"/>
          <p:cNvSpPr/>
          <p:nvPr/>
        </p:nvSpPr>
        <p:spPr>
          <a:xfrm>
            <a:off x="242210" y="1190094"/>
            <a:ext cx="874973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rPr dirty="0" smtClean="0">
                <a:latin typeface="Arial" charset="0"/>
                <a:ea typeface="Arial" charset="0"/>
                <a:cs typeface="Arial" charset="0"/>
              </a:rPr>
              <a:t>Label</a:t>
            </a:r>
            <a:r>
              <a:rPr dirty="0"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b="0" dirty="0" smtClean="0">
                <a:latin typeface="Arial" charset="0"/>
                <a:ea typeface="Arial" charset="0"/>
                <a:cs typeface="Arial" charset="0"/>
              </a:rPr>
              <a:t>Exposure to acetone</a:t>
            </a:r>
            <a:endParaRPr b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3200" y="1874676"/>
            <a:ext cx="87690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Text definition: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exposure event involving the interaction of an exposure receptor to acetone. Exposure may be through a variety of means, including through the air or surrounding medium, or through ingestion.</a:t>
            </a:r>
          </a:p>
        </p:txBody>
      </p:sp>
      <p:sp>
        <p:nvSpPr>
          <p:cNvPr id="14" name="Shape 295"/>
          <p:cNvSpPr/>
          <p:nvPr/>
        </p:nvSpPr>
        <p:spPr>
          <a:xfrm>
            <a:off x="242210" y="1525068"/>
            <a:ext cx="874973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Synonym: </a:t>
            </a:r>
            <a:r>
              <a:rPr lang="en-US" b="0" dirty="0" smtClean="0">
                <a:latin typeface="Arial" charset="0"/>
                <a:ea typeface="Arial" charset="0"/>
                <a:cs typeface="Arial" charset="0"/>
              </a:rPr>
              <a:t>Acetone exposure event</a:t>
            </a:r>
            <a:endParaRPr b="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8" y="3113256"/>
            <a:ext cx="2691288" cy="25491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350" y="3228378"/>
            <a:ext cx="3603894" cy="24903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2210" y="2973506"/>
            <a:ext cx="59246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ECTO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84620" y="2946730"/>
            <a:ext cx="65498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CHEBI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755" y="4052953"/>
            <a:ext cx="2387513" cy="64511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630911" y="5957770"/>
            <a:ext cx="38821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'exposure event' </a:t>
            </a:r>
            <a:r>
              <a:rPr lang="en-US" b="1" dirty="0">
                <a:solidFill>
                  <a:srgbClr val="00B3B4"/>
                </a:solidFill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('has exposure stimulus' </a:t>
            </a:r>
            <a:r>
              <a:rPr lang="en-US" b="1" dirty="0">
                <a:solidFill>
                  <a:srgbClr val="B52AB5"/>
                </a:solidFill>
                <a:latin typeface="Arial" charset="0"/>
                <a:ea typeface="Arial" charset="0"/>
                <a:cs typeface="Arial" charset="0"/>
              </a:rPr>
              <a:t>some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acetone)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6538" y="3267614"/>
            <a:ext cx="2730395" cy="121577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624854" y="2973506"/>
            <a:ext cx="36965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RO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0313" y="3904008"/>
            <a:ext cx="2387513" cy="6451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5913" y="3869125"/>
            <a:ext cx="2387513" cy="645111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ECTO can be viewed and edited in Protégé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531" y="208444"/>
            <a:ext cx="1385406" cy="6927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08724" y="6488668"/>
            <a:ext cx="3326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https://protege.stanford.edu/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557" y="1109591"/>
            <a:ext cx="6690885" cy="512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3944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/>
          </p:cNvSpPr>
          <p:nvPr>
            <p:ph type="title"/>
          </p:nvPr>
        </p:nvSpPr>
        <p:spPr>
          <a:xfrm>
            <a:off x="313897" y="0"/>
            <a:ext cx="6364489" cy="10668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dirty="0" smtClean="0"/>
              <a:t>Simplifying ontology editing via a spreadsheet</a:t>
            </a:r>
            <a:endParaRPr dirty="0"/>
          </a:p>
        </p:txBody>
      </p:sp>
      <p:sp>
        <p:nvSpPr>
          <p:cNvPr id="282" name="Shape 282"/>
          <p:cNvSpPr/>
          <p:nvPr/>
        </p:nvSpPr>
        <p:spPr>
          <a:xfrm>
            <a:off x="-1" y="6392872"/>
            <a:ext cx="695194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b="1" dirty="0"/>
              <a:t>https://github.com/dosumis/dead_simple_owl_design_patterns</a:t>
            </a:r>
          </a:p>
        </p:txBody>
      </p:sp>
      <p:sp>
        <p:nvSpPr>
          <p:cNvPr id="283" name="Shape 283"/>
          <p:cNvSpPr/>
          <p:nvPr/>
        </p:nvSpPr>
        <p:spPr>
          <a:xfrm>
            <a:off x="982456" y="1789800"/>
            <a:ext cx="7574689" cy="90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/>
            </a:lvl1pPr>
          </a:lstStyle>
          <a:p>
            <a:r>
              <a:t>Dead Simple Ontology Design Patterns (DOSDP)</a:t>
            </a:r>
          </a:p>
        </p:txBody>
      </p:sp>
      <p:sp>
        <p:nvSpPr>
          <p:cNvPr id="288" name="Shape 288"/>
          <p:cNvSpPr/>
          <p:nvPr/>
        </p:nvSpPr>
        <p:spPr>
          <a:xfrm>
            <a:off x="982457" y="2342815"/>
            <a:ext cx="7738462" cy="2484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Blip>
                <a:blip r:embed="rId3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t>Editing OWL ontologies requires specifying OWL design patterns </a:t>
            </a:r>
          </a:p>
          <a:p>
            <a:pPr marL="285750" indent="-285750">
              <a:buSzPct val="100000"/>
              <a:buBlip>
                <a:blip r:embed="rId3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Blip>
                <a:blip r:embed="rId3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t>Patterns are specified in the subset of YAML that can be converted to JSON </a:t>
            </a:r>
          </a:p>
          <a:p>
            <a:pPr marL="742950" lvl="1" indent="-285750">
              <a:buSzPct val="100000"/>
              <a:buBlip>
                <a:blip r:embed="rId3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Can be used to:</a:t>
            </a:r>
          </a:p>
          <a:p>
            <a:pPr marL="1200150" lvl="2" indent="-285750">
              <a:buSzPct val="100000"/>
              <a:buBlip>
                <a:blip r:embed="rId3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t>Generate documentation</a:t>
            </a:r>
          </a:p>
          <a:p>
            <a:pPr marL="1200150" lvl="2" indent="-285750">
              <a:buSzPct val="100000"/>
              <a:buBlip>
                <a:blip r:embed="rId3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t>Generate new terms</a:t>
            </a:r>
          </a:p>
          <a:p>
            <a:pPr marL="1200150" lvl="2" indent="-285750">
              <a:buSzPct val="100000"/>
              <a:buBlip>
                <a:blip r:embed="rId3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t>Retrofit old terms</a:t>
            </a:r>
          </a:p>
          <a:p>
            <a:pPr marL="742950" lvl="1" indent="-285750">
              <a:buSzPct val="100000"/>
              <a:buBlip>
                <a:blip r:embed="rId3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Allows for reuse of patterns</a:t>
            </a:r>
          </a:p>
        </p:txBody>
      </p:sp>
      <p:pic>
        <p:nvPicPr>
          <p:cNvPr id="10" name="image1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21983" y="4812554"/>
            <a:ext cx="1879600" cy="20454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/>
          </p:cNvSpPr>
          <p:nvPr>
            <p:ph type="title"/>
          </p:nvPr>
        </p:nvSpPr>
        <p:spPr>
          <a:xfrm>
            <a:off x="203199" y="0"/>
            <a:ext cx="6443262" cy="10668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DOSDP Mapping in the background</a:t>
            </a:r>
          </a:p>
        </p:txBody>
      </p:sp>
      <p:sp>
        <p:nvSpPr>
          <p:cNvPr id="366" name="Shape 366"/>
          <p:cNvSpPr/>
          <p:nvPr/>
        </p:nvSpPr>
        <p:spPr>
          <a:xfrm>
            <a:off x="493918" y="1197464"/>
            <a:ext cx="3713708" cy="3754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pattern_name: </a:t>
            </a:r>
            <a:r>
              <a:rPr lang="en-US" sz="1400" dirty="0" smtClean="0"/>
              <a:t>exposure_to_chemical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endParaRPr dirty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classes:  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>
                <a:solidFill>
                  <a:srgbClr val="AC1501"/>
                </a:solidFill>
              </a:rPr>
              <a:t>   </a:t>
            </a:r>
            <a:r>
              <a:rPr lang="en-US" sz="1400" dirty="0">
                <a:solidFill>
                  <a:srgbClr val="AC1501"/>
                </a:solidFill>
              </a:rPr>
              <a:t>exposure event: </a:t>
            </a:r>
            <a:r>
              <a:rPr lang="en-US" sz="1400" dirty="0" smtClean="0">
                <a:solidFill>
                  <a:srgbClr val="AC1501"/>
                </a:solidFill>
              </a:rPr>
              <a:t>ExO:0000002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 smtClean="0">
                <a:solidFill>
                  <a:srgbClr val="0978C1"/>
                </a:solidFill>
              </a:rPr>
              <a:t>   </a:t>
            </a:r>
            <a:r>
              <a:rPr lang="en-US" dirty="0" smtClean="0">
                <a:solidFill>
                  <a:srgbClr val="0978C1"/>
                </a:solidFill>
              </a:rPr>
              <a:t>chemical entity: CHEBI:24431</a:t>
            </a:r>
            <a:endParaRPr dirty="0">
              <a:solidFill>
                <a:srgbClr val="0978C1"/>
              </a:solidFill>
            </a:endParaRPr>
          </a:p>
          <a:p>
            <a:pPr>
              <a:defRPr sz="1400">
                <a:solidFill>
                  <a:srgbClr val="0D0D0D"/>
                </a:solidFill>
              </a:defRPr>
            </a:pPr>
            <a:endParaRPr dirty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relations:   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>
                <a:solidFill>
                  <a:srgbClr val="32A8F5"/>
                </a:solidFill>
              </a:rPr>
              <a:t>   </a:t>
            </a:r>
            <a:r>
              <a:rPr lang="en-US" dirty="0" smtClean="0">
                <a:solidFill>
                  <a:srgbClr val="32A8F5"/>
                </a:solidFill>
              </a:rPr>
              <a:t>has exposure stimulus: RO:0002309</a:t>
            </a:r>
            <a:endParaRPr dirty="0">
              <a:solidFill>
                <a:srgbClr val="32A8F5"/>
              </a:solidFill>
            </a:endParaRP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   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vars:  </a:t>
            </a:r>
          </a:p>
          <a:p>
            <a:pPr>
              <a:defRPr sz="1400">
                <a:solidFill>
                  <a:srgbClr val="BD1E00"/>
                </a:solidFill>
              </a:defRPr>
            </a:pPr>
            <a:r>
              <a:rPr dirty="0"/>
              <a:t>   </a:t>
            </a:r>
            <a:r>
              <a:rPr lang="en-US" dirty="0" smtClean="0">
                <a:solidFill>
                  <a:srgbClr val="0978C1"/>
                </a:solidFill>
              </a:rPr>
              <a:t>stressor: “ ’chemical entity’ “</a:t>
            </a:r>
            <a:endParaRPr dirty="0">
              <a:solidFill>
                <a:srgbClr val="0978C1"/>
              </a:solidFill>
            </a:endParaRPr>
          </a:p>
          <a:p>
            <a:pPr>
              <a:defRPr sz="1400">
                <a:solidFill>
                  <a:srgbClr val="0D0D0D"/>
                </a:solidFill>
              </a:defRPr>
            </a:pPr>
            <a:endParaRPr dirty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name:  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   text: </a:t>
            </a:r>
            <a:r>
              <a:rPr dirty="0" smtClean="0"/>
              <a:t>"</a:t>
            </a:r>
            <a:r>
              <a:rPr lang="en-US" dirty="0" smtClean="0"/>
              <a:t>exposure to </a:t>
            </a:r>
            <a:r>
              <a:rPr dirty="0" smtClean="0"/>
              <a:t>%s" </a:t>
            </a:r>
            <a:endParaRPr dirty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 vars:   </a:t>
            </a:r>
          </a:p>
          <a:p>
            <a:pPr>
              <a:defRPr sz="1400">
                <a:solidFill>
                  <a:srgbClr val="BD1E00"/>
                </a:solidFill>
              </a:defRPr>
            </a:pPr>
            <a:r>
              <a:rPr dirty="0"/>
              <a:t>   </a:t>
            </a:r>
            <a:r>
              <a:rPr dirty="0">
                <a:solidFill>
                  <a:srgbClr val="0978C1"/>
                </a:solidFill>
              </a:rPr>
              <a:t>- </a:t>
            </a:r>
            <a:r>
              <a:rPr lang="en-US" dirty="0" smtClean="0">
                <a:solidFill>
                  <a:srgbClr val="0978C1"/>
                </a:solidFill>
              </a:rPr>
              <a:t>stressor</a:t>
            </a:r>
            <a:endParaRPr dirty="0">
              <a:solidFill>
                <a:srgbClr val="0978C1"/>
              </a:solidFill>
            </a:endParaRPr>
          </a:p>
          <a:p>
            <a:pPr>
              <a:defRPr sz="1400">
                <a:solidFill>
                  <a:srgbClr val="0D0D0D"/>
                </a:solidFill>
              </a:defRPr>
            </a:pPr>
            <a:endParaRPr dirty="0"/>
          </a:p>
        </p:txBody>
      </p:sp>
      <p:sp>
        <p:nvSpPr>
          <p:cNvPr id="367" name="Shape 367"/>
          <p:cNvSpPr/>
          <p:nvPr/>
        </p:nvSpPr>
        <p:spPr>
          <a:xfrm>
            <a:off x="3921022" y="1197464"/>
            <a:ext cx="4503762" cy="5047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annotations:  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   - </a:t>
            </a:r>
            <a:r>
              <a:rPr lang="en-US" dirty="0"/>
              <a:t>p</a:t>
            </a:r>
            <a:r>
              <a:rPr dirty="0" smtClean="0"/>
              <a:t>roperty</a:t>
            </a:r>
            <a:r>
              <a:rPr dirty="0"/>
              <a:t>: oio:hasExactSynonym    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   text: " %s </a:t>
            </a:r>
            <a:r>
              <a:rPr lang="en-US" dirty="0" smtClean="0"/>
              <a:t>exposure</a:t>
            </a:r>
            <a:r>
              <a:rPr dirty="0" smtClean="0"/>
              <a:t>"    </a:t>
            </a:r>
            <a:endParaRPr dirty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   vars:    </a:t>
            </a:r>
          </a:p>
          <a:p>
            <a:pPr>
              <a:defRPr sz="1400">
                <a:solidFill>
                  <a:srgbClr val="004479"/>
                </a:solidFill>
              </a:defRPr>
            </a:pPr>
            <a:r>
              <a:rPr dirty="0"/>
              <a:t>    </a:t>
            </a:r>
            <a:r>
              <a:rPr dirty="0">
                <a:solidFill>
                  <a:srgbClr val="0978C1"/>
                </a:solidFill>
              </a:rPr>
              <a:t>- </a:t>
            </a:r>
            <a:r>
              <a:rPr lang="en-US" dirty="0" smtClean="0">
                <a:solidFill>
                  <a:srgbClr val="0978C1"/>
                </a:solidFill>
              </a:rPr>
              <a:t>stressor</a:t>
            </a:r>
            <a:endParaRPr dirty="0">
              <a:solidFill>
                <a:srgbClr val="0978C1"/>
              </a:solidFill>
            </a:endParaRPr>
          </a:p>
          <a:p>
            <a:pPr>
              <a:defRPr sz="1400">
                <a:solidFill>
                  <a:srgbClr val="0D0D0D"/>
                </a:solidFill>
              </a:defRPr>
            </a:pPr>
            <a:endParaRPr dirty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def:  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   text: </a:t>
            </a:r>
            <a:r>
              <a:rPr lang="en-US" sz="1400" dirty="0"/>
              <a:t>"A exposure event involving the interaction of an </a:t>
            </a:r>
            <a:r>
              <a:rPr lang="en-US" sz="1400" dirty="0" smtClean="0"/>
              <a:t>  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lang="en-US" sz="1400" dirty="0"/>
              <a:t> </a:t>
            </a:r>
            <a:r>
              <a:rPr lang="en-US" sz="1400" dirty="0" smtClean="0"/>
              <a:t> exposure </a:t>
            </a:r>
            <a:r>
              <a:rPr lang="en-US" sz="1400" dirty="0"/>
              <a:t>receptor to %s. Exposure may be through a </a:t>
            </a:r>
            <a:endParaRPr lang="en-US" sz="1400" dirty="0" smtClean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lang="en-US" sz="1400" dirty="0"/>
              <a:t> </a:t>
            </a:r>
            <a:r>
              <a:rPr lang="en-US" sz="1400" dirty="0" smtClean="0"/>
              <a:t> variety </a:t>
            </a:r>
            <a:r>
              <a:rPr lang="en-US" sz="1400" dirty="0"/>
              <a:t>of means, including through the air or surrounding </a:t>
            </a:r>
            <a:endParaRPr lang="en-US" sz="1400" dirty="0" smtClean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lang="en-US" sz="1400" dirty="0"/>
              <a:t> </a:t>
            </a:r>
            <a:r>
              <a:rPr lang="en-US" sz="1400" dirty="0" smtClean="0"/>
              <a:t> medium</a:t>
            </a:r>
            <a:r>
              <a:rPr lang="en-US" sz="1400" dirty="0"/>
              <a:t>, or through ingestion."</a:t>
            </a:r>
            <a:r>
              <a:rPr dirty="0" smtClean="0"/>
              <a:t>   </a:t>
            </a:r>
            <a:endParaRPr lang="en-US" dirty="0" smtClean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dirty="0" err="1" smtClean="0"/>
              <a:t>vars</a:t>
            </a:r>
            <a:r>
              <a:rPr dirty="0"/>
              <a:t>:    </a:t>
            </a:r>
            <a:endParaRPr lang="en-US" dirty="0" smtClean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lang="en-US" dirty="0"/>
              <a:t>  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978C1"/>
                </a:solidFill>
              </a:rPr>
              <a:t>- </a:t>
            </a:r>
            <a:r>
              <a:rPr lang="en-US" dirty="0">
                <a:solidFill>
                  <a:srgbClr val="0978C1"/>
                </a:solidFill>
              </a:rPr>
              <a:t>stressor</a:t>
            </a:r>
            <a:endParaRPr dirty="0"/>
          </a:p>
          <a:p>
            <a:pPr>
              <a:defRPr sz="1400">
                <a:solidFill>
                  <a:srgbClr val="0D0D0D"/>
                </a:solidFill>
              </a:defRPr>
            </a:pPr>
            <a:endParaRPr dirty="0"/>
          </a:p>
          <a:p>
            <a:pPr>
              <a:defRPr sz="1400">
                <a:solidFill>
                  <a:srgbClr val="0D0D0D"/>
                </a:solidFill>
              </a:defRPr>
            </a:pPr>
            <a:endParaRPr lang="en-US" dirty="0" smtClean="0"/>
          </a:p>
          <a:p>
            <a:pPr>
              <a:defRPr sz="1400">
                <a:solidFill>
                  <a:srgbClr val="0D0D0D"/>
                </a:solidFill>
              </a:defRPr>
            </a:pPr>
            <a:endParaRPr lang="en-US" dirty="0"/>
          </a:p>
          <a:p>
            <a:pPr>
              <a:defRPr sz="1400">
                <a:solidFill>
                  <a:srgbClr val="0D0D0D"/>
                </a:solidFill>
              </a:defRPr>
            </a:pPr>
            <a:endParaRPr lang="en-US" dirty="0" smtClean="0"/>
          </a:p>
          <a:p>
            <a:pPr>
              <a:defRPr sz="1400">
                <a:solidFill>
                  <a:srgbClr val="0D0D0D"/>
                </a:solidFill>
              </a:defRPr>
            </a:pPr>
            <a:endParaRPr lang="en-US" dirty="0" smtClean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 smtClean="0"/>
              <a:t>equivalentTo</a:t>
            </a:r>
            <a:r>
              <a:rPr dirty="0"/>
              <a:t>:  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text: </a:t>
            </a:r>
            <a:r>
              <a:rPr lang="en-US" sz="1400" dirty="0"/>
              <a:t>"</a:t>
            </a:r>
            <a:r>
              <a:rPr lang="en-US" sz="1400" dirty="0">
                <a:solidFill>
                  <a:srgbClr val="AC1501"/>
                </a:solidFill>
              </a:rPr>
              <a:t>'exposure event'</a:t>
            </a:r>
            <a:r>
              <a:rPr lang="en-US" sz="1400" dirty="0"/>
              <a:t> and </a:t>
            </a:r>
            <a:r>
              <a:rPr lang="en-US" sz="1400" dirty="0">
                <a:solidFill>
                  <a:srgbClr val="32A8F5"/>
                </a:solidFill>
              </a:rPr>
              <a:t>'has exposure stimulus</a:t>
            </a:r>
            <a:r>
              <a:rPr lang="en-US" sz="1400" dirty="0"/>
              <a:t>' some %s"</a:t>
            </a:r>
            <a:endParaRPr dirty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   vars:   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   - </a:t>
            </a:r>
            <a:r>
              <a:rPr lang="en-US" dirty="0" smtClean="0">
                <a:solidFill>
                  <a:srgbClr val="0978C1"/>
                </a:solidFill>
              </a:rPr>
              <a:t>stressor</a:t>
            </a:r>
            <a:endParaRPr dirty="0">
              <a:solidFill>
                <a:srgbClr val="0978C1"/>
              </a:solidFill>
            </a:endParaRPr>
          </a:p>
        </p:txBody>
      </p:sp>
      <p:grpSp>
        <p:nvGrpSpPr>
          <p:cNvPr id="373" name="Group 373"/>
          <p:cNvGrpSpPr/>
          <p:nvPr/>
        </p:nvGrpSpPr>
        <p:grpSpPr>
          <a:xfrm>
            <a:off x="583201" y="4694698"/>
            <a:ext cx="2122422" cy="646329"/>
            <a:chOff x="0" y="-138918"/>
            <a:chExt cx="1296538" cy="646327"/>
          </a:xfrm>
        </p:grpSpPr>
        <p:sp>
          <p:nvSpPr>
            <p:cNvPr id="371" name="Shape 371"/>
            <p:cNvSpPr/>
            <p:nvPr/>
          </p:nvSpPr>
          <p:spPr>
            <a:xfrm>
              <a:off x="0" y="0"/>
              <a:ext cx="1296538" cy="368491"/>
            </a:xfrm>
            <a:prstGeom prst="roundRect">
              <a:avLst>
                <a:gd name="adj" fmla="val 16667"/>
              </a:avLst>
            </a:prstGeom>
            <a:solidFill>
              <a:srgbClr val="0978C1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17987" y="-138918"/>
              <a:ext cx="1260563" cy="646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 smtClean="0"/>
                <a:t>Exposure to acetone</a:t>
              </a:r>
              <a:endParaRPr dirty="0"/>
            </a:p>
          </p:txBody>
        </p:sp>
      </p:grpSp>
      <p:grpSp>
        <p:nvGrpSpPr>
          <p:cNvPr id="376" name="Group 376"/>
          <p:cNvGrpSpPr/>
          <p:nvPr/>
        </p:nvGrpSpPr>
        <p:grpSpPr>
          <a:xfrm>
            <a:off x="6668140" y="1317814"/>
            <a:ext cx="1947713" cy="646329"/>
            <a:chOff x="0" y="-138918"/>
            <a:chExt cx="1296538" cy="646327"/>
          </a:xfrm>
        </p:grpSpPr>
        <p:sp>
          <p:nvSpPr>
            <p:cNvPr id="374" name="Shape 374"/>
            <p:cNvSpPr/>
            <p:nvPr/>
          </p:nvSpPr>
          <p:spPr>
            <a:xfrm>
              <a:off x="0" y="0"/>
              <a:ext cx="1296538" cy="368491"/>
            </a:xfrm>
            <a:prstGeom prst="roundRect">
              <a:avLst>
                <a:gd name="adj" fmla="val 16667"/>
              </a:avLst>
            </a:prstGeom>
            <a:solidFill>
              <a:srgbClr val="0978C1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17987" y="-138918"/>
              <a:ext cx="1260563" cy="646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 smtClean="0"/>
                <a:t>Acetone exposure</a:t>
              </a:r>
              <a:endParaRPr dirty="0"/>
            </a:p>
          </p:txBody>
        </p:sp>
      </p:grpSp>
      <p:grpSp>
        <p:nvGrpSpPr>
          <p:cNvPr id="379" name="Group 379"/>
          <p:cNvGrpSpPr/>
          <p:nvPr/>
        </p:nvGrpSpPr>
        <p:grpSpPr>
          <a:xfrm>
            <a:off x="5089580" y="3671065"/>
            <a:ext cx="3335203" cy="1429303"/>
            <a:chOff x="0" y="0"/>
            <a:chExt cx="2688608" cy="1429302"/>
          </a:xfrm>
        </p:grpSpPr>
        <p:sp>
          <p:nvSpPr>
            <p:cNvPr id="377" name="Shape 377"/>
            <p:cNvSpPr/>
            <p:nvPr/>
          </p:nvSpPr>
          <p:spPr>
            <a:xfrm>
              <a:off x="0" y="0"/>
              <a:ext cx="2688608" cy="1429302"/>
            </a:xfrm>
            <a:prstGeom prst="roundRect">
              <a:avLst>
                <a:gd name="adj" fmla="val 16667"/>
              </a:avLst>
            </a:prstGeom>
            <a:solidFill>
              <a:srgbClr val="0978C1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69772" y="529986"/>
              <a:ext cx="254906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endParaRPr dirty="0"/>
            </a:p>
          </p:txBody>
        </p:sp>
      </p:grpSp>
      <p:grpSp>
        <p:nvGrpSpPr>
          <p:cNvPr id="27" name="Group 376"/>
          <p:cNvGrpSpPr/>
          <p:nvPr/>
        </p:nvGrpSpPr>
        <p:grpSpPr>
          <a:xfrm>
            <a:off x="6678696" y="1779896"/>
            <a:ext cx="1947713" cy="646329"/>
            <a:chOff x="0" y="-138918"/>
            <a:chExt cx="1296538" cy="646327"/>
          </a:xfrm>
        </p:grpSpPr>
        <p:sp>
          <p:nvSpPr>
            <p:cNvPr id="28" name="Shape 374"/>
            <p:cNvSpPr/>
            <p:nvPr/>
          </p:nvSpPr>
          <p:spPr>
            <a:xfrm>
              <a:off x="0" y="0"/>
              <a:ext cx="1296538" cy="368491"/>
            </a:xfrm>
            <a:prstGeom prst="roundRect">
              <a:avLst>
                <a:gd name="adj" fmla="val 16667"/>
              </a:avLst>
            </a:prstGeom>
            <a:solidFill>
              <a:srgbClr val="0978C1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" name="Shape 375"/>
            <p:cNvSpPr/>
            <p:nvPr/>
          </p:nvSpPr>
          <p:spPr>
            <a:xfrm>
              <a:off x="17987" y="-138918"/>
              <a:ext cx="1260563" cy="646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 smtClean="0"/>
                <a:t>Acetone exposure</a:t>
              </a:r>
              <a:endParaRPr dirty="0"/>
            </a:p>
          </p:txBody>
        </p:sp>
      </p:grpSp>
      <p:sp>
        <p:nvSpPr>
          <p:cNvPr id="8" name="Rectangle 7"/>
          <p:cNvSpPr/>
          <p:nvPr/>
        </p:nvSpPr>
        <p:spPr>
          <a:xfrm>
            <a:off x="5140821" y="3721232"/>
            <a:ext cx="324865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0D0D0D"/>
                </a:solidFill>
              </a:defRPr>
            </a:pPr>
            <a:r>
              <a:rPr lang="en-US" dirty="0">
                <a:solidFill>
                  <a:schemeClr val="bg1"/>
                </a:solidFill>
              </a:rPr>
              <a:t>A exposure event involving the interaction of an </a:t>
            </a:r>
            <a:r>
              <a:rPr lang="en-US" dirty="0" smtClean="0">
                <a:solidFill>
                  <a:schemeClr val="bg1"/>
                </a:solidFill>
              </a:rPr>
              <a:t>exposure </a:t>
            </a:r>
            <a:r>
              <a:rPr lang="en-US" dirty="0">
                <a:solidFill>
                  <a:schemeClr val="bg1"/>
                </a:solidFill>
              </a:rPr>
              <a:t>receptor to </a:t>
            </a:r>
            <a:r>
              <a:rPr lang="en-US" dirty="0" smtClean="0">
                <a:solidFill>
                  <a:schemeClr val="bg1"/>
                </a:solidFill>
              </a:rPr>
              <a:t>acetone. </a:t>
            </a:r>
            <a:r>
              <a:rPr lang="en-US" dirty="0">
                <a:solidFill>
                  <a:schemeClr val="bg1"/>
                </a:solidFill>
              </a:rPr>
              <a:t>Exposure may be through </a:t>
            </a:r>
            <a:r>
              <a:rPr lang="en-US" dirty="0" smtClean="0">
                <a:solidFill>
                  <a:schemeClr val="bg1"/>
                </a:solidFill>
              </a:rPr>
              <a:t>a variety </a:t>
            </a:r>
            <a:r>
              <a:rPr lang="en-US" dirty="0">
                <a:solidFill>
                  <a:schemeClr val="bg1"/>
                </a:solidFill>
              </a:rPr>
              <a:t>of means, including through the air or surrounding </a:t>
            </a:r>
            <a:r>
              <a:rPr lang="en-US" dirty="0" smtClean="0">
                <a:solidFill>
                  <a:schemeClr val="bg1"/>
                </a:solidFill>
              </a:rPr>
              <a:t>medium</a:t>
            </a:r>
            <a:r>
              <a:rPr lang="en-US" dirty="0">
                <a:solidFill>
                  <a:schemeClr val="bg1"/>
                </a:solidFill>
              </a:rPr>
              <a:t>, or through ingestion."   </a:t>
            </a:r>
          </a:p>
        </p:txBody>
      </p:sp>
      <p:grpSp>
        <p:nvGrpSpPr>
          <p:cNvPr id="33" name="Group 373"/>
          <p:cNvGrpSpPr/>
          <p:nvPr/>
        </p:nvGrpSpPr>
        <p:grpSpPr>
          <a:xfrm>
            <a:off x="5335702" y="5548330"/>
            <a:ext cx="3303234" cy="830995"/>
            <a:chOff x="4917" y="-170775"/>
            <a:chExt cx="1296538" cy="830992"/>
          </a:xfrm>
        </p:grpSpPr>
        <p:sp>
          <p:nvSpPr>
            <p:cNvPr id="34" name="Shape 371"/>
            <p:cNvSpPr/>
            <p:nvPr/>
          </p:nvSpPr>
          <p:spPr>
            <a:xfrm>
              <a:off x="4917" y="-137787"/>
              <a:ext cx="1296538" cy="765019"/>
            </a:xfrm>
            <a:prstGeom prst="roundRect">
              <a:avLst>
                <a:gd name="adj" fmla="val 16667"/>
              </a:avLst>
            </a:prstGeom>
            <a:solidFill>
              <a:srgbClr val="0978C1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" name="Shape 372"/>
            <p:cNvSpPr/>
            <p:nvPr/>
          </p:nvSpPr>
          <p:spPr>
            <a:xfrm>
              <a:off x="17987" y="-170775"/>
              <a:ext cx="1260563" cy="8309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 algn="l"/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'exposure event' </a:t>
              </a:r>
              <a:endParaRPr lang="en-US" sz="1600" dirty="0" smtClean="0">
                <a:latin typeface="Arial" charset="0"/>
                <a:ea typeface="Arial" charset="0"/>
                <a:cs typeface="Arial" charset="0"/>
              </a:endParaRPr>
            </a:p>
            <a:p>
              <a:pPr algn="l"/>
              <a:r>
                <a:rPr lang="en-US" sz="1600" b="1" dirty="0" smtClean="0">
                  <a:solidFill>
                    <a:srgbClr val="00B3B4"/>
                  </a:solidFill>
                  <a:latin typeface="Arial" charset="0"/>
                  <a:ea typeface="Arial" charset="0"/>
                  <a:cs typeface="Arial" charset="0"/>
                </a:rPr>
                <a:t>and</a:t>
              </a:r>
              <a:r>
                <a:rPr lang="en-US" sz="1600" dirty="0" smtClean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('has exposure stimulus' </a:t>
              </a:r>
              <a:r>
                <a:rPr lang="en-US" sz="1600" b="1" dirty="0">
                  <a:solidFill>
                    <a:srgbClr val="B52AB5"/>
                  </a:solidFill>
                  <a:latin typeface="Arial" charset="0"/>
                  <a:ea typeface="Arial" charset="0"/>
                  <a:cs typeface="Arial" charset="0"/>
                </a:rPr>
                <a:t>some</a:t>
              </a:r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 acetone)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0" y="6500917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https://</a:t>
            </a:r>
            <a:r>
              <a:rPr lang="en-US" sz="1600" b="1" dirty="0" err="1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github.com</a:t>
            </a:r>
            <a:r>
              <a:rPr lang="en-US" sz="1600" b="1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/</a:t>
            </a:r>
            <a:r>
              <a:rPr lang="en-US" sz="1600" b="1" dirty="0" err="1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EnvironmentOntology</a:t>
            </a:r>
            <a:r>
              <a:rPr lang="en-US" sz="1600" b="1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/environmental-exposure-ontology/tree/master/</a:t>
            </a:r>
            <a:r>
              <a:rPr lang="en-US" sz="1600" b="1" dirty="0" err="1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src</a:t>
            </a:r>
            <a:r>
              <a:rPr lang="en-US" sz="1600" b="1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/patterns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INCA Form</a:t>
            </a:r>
            <a:endParaRPr dirty="0"/>
          </a:p>
        </p:txBody>
      </p:sp>
      <p:sp>
        <p:nvSpPr>
          <p:cNvPr id="264" name="Shape 264"/>
          <p:cNvSpPr/>
          <p:nvPr/>
        </p:nvSpPr>
        <p:spPr>
          <a:xfrm>
            <a:off x="2312829" y="6375462"/>
            <a:ext cx="467050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b="1" dirty="0"/>
              <a:t>https://github.com/INCATools/table-editor</a:t>
            </a:r>
          </a:p>
        </p:txBody>
      </p:sp>
      <p:sp>
        <p:nvSpPr>
          <p:cNvPr id="265" name="Shape 265"/>
          <p:cNvSpPr/>
          <p:nvPr/>
        </p:nvSpPr>
        <p:spPr>
          <a:xfrm>
            <a:off x="464023" y="1557114"/>
            <a:ext cx="6784848" cy="1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6" name="Shape 266"/>
          <p:cNvSpPr/>
          <p:nvPr/>
        </p:nvSpPr>
        <p:spPr>
          <a:xfrm>
            <a:off x="7248870" y="1558120"/>
            <a:ext cx="516706" cy="270680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69" name="Group 269"/>
          <p:cNvGrpSpPr/>
          <p:nvPr/>
        </p:nvGrpSpPr>
        <p:grpSpPr>
          <a:xfrm>
            <a:off x="7888405" y="1693459"/>
            <a:ext cx="840855" cy="846164"/>
            <a:chOff x="0" y="0"/>
            <a:chExt cx="840854" cy="846162"/>
          </a:xfrm>
        </p:grpSpPr>
        <p:pic>
          <p:nvPicPr>
            <p:cNvPr id="267" name="image19.ti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0943" y="109182"/>
              <a:ext cx="697751" cy="6346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8" name="Shape 268"/>
            <p:cNvSpPr/>
            <p:nvPr/>
          </p:nvSpPr>
          <p:spPr>
            <a:xfrm>
              <a:off x="-1" y="-1"/>
              <a:ext cx="840856" cy="846164"/>
            </a:xfrm>
            <a:prstGeom prst="ellipse">
              <a:avLst/>
            </a:prstGeom>
            <a:noFill/>
            <a:ln w="285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70" name="Shape 270"/>
          <p:cNvSpPr/>
          <p:nvPr/>
        </p:nvSpPr>
        <p:spPr>
          <a:xfrm flipV="1">
            <a:off x="7705380" y="1756654"/>
            <a:ext cx="157641" cy="152897"/>
          </a:xfrm>
          <a:prstGeom prst="ellipse">
            <a:avLst/>
          </a:prstGeom>
          <a:solidFill>
            <a:srgbClr val="000000"/>
          </a:solidFill>
          <a:ln w="28575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464023" y="3263087"/>
            <a:ext cx="6784848" cy="1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7248870" y="3264092"/>
            <a:ext cx="516706" cy="270680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7888405" y="3399432"/>
            <a:ext cx="840855" cy="846163"/>
          </a:xfrm>
          <a:prstGeom prst="ellipse">
            <a:avLst/>
          </a:prstGeom>
          <a:ln w="28575">
            <a:solidFill>
              <a:srgbClr val="000000"/>
            </a:solidFill>
            <a:prstDash val="sysDot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4" name="Shape 274"/>
          <p:cNvSpPr/>
          <p:nvPr/>
        </p:nvSpPr>
        <p:spPr>
          <a:xfrm flipV="1">
            <a:off x="7705380" y="3462627"/>
            <a:ext cx="157641" cy="152897"/>
          </a:xfrm>
          <a:prstGeom prst="ellipse">
            <a:avLst/>
          </a:prstGeom>
          <a:solidFill>
            <a:srgbClr val="000000"/>
          </a:solidFill>
          <a:ln w="28575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397306" y="1617976"/>
            <a:ext cx="6851564" cy="1417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C439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WEB APPLICATION</a:t>
            </a:r>
          </a:p>
          <a:p>
            <a:pPr marL="285750" indent="-285750">
              <a:buSzPct val="100000"/>
              <a:buBlip>
                <a:blip r:embed="rId4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Deployed as a static website</a:t>
            </a:r>
          </a:p>
          <a:p>
            <a:pPr marL="285750" indent="-285750">
              <a:buSzPct val="100000"/>
              <a:buBlip>
                <a:blip r:embed="rId4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Can view and edit spreadsheet formatted data</a:t>
            </a:r>
          </a:p>
          <a:p>
            <a:pPr marL="285750" indent="-285750">
              <a:buSzPct val="100000"/>
              <a:buBlip>
                <a:blip r:embed="rId4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Autocomplete and selection from semantically associated ontologies and dictionaries </a:t>
            </a:r>
          </a:p>
        </p:txBody>
      </p:sp>
      <p:sp>
        <p:nvSpPr>
          <p:cNvPr id="276" name="Shape 276"/>
          <p:cNvSpPr/>
          <p:nvPr/>
        </p:nvSpPr>
        <p:spPr>
          <a:xfrm>
            <a:off x="397306" y="3350105"/>
            <a:ext cx="6826182" cy="1684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C439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FORMAT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Supports formats:</a:t>
            </a:r>
          </a:p>
          <a:p>
            <a:pPr marL="285750" indent="-285750">
              <a:buSzPct val="100000"/>
              <a:buBlip>
                <a:blip r:embed="rId4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TSV, Tab-Separated Values</a:t>
            </a:r>
          </a:p>
          <a:p>
            <a:pPr marL="285750" indent="-285750">
              <a:buSzPct val="100000"/>
              <a:buBlip>
                <a:blip r:embed="rId4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CSV, Comma-Separated Values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Collectively referred to as XSV in software and documentation</a:t>
            </a:r>
          </a:p>
        </p:txBody>
      </p:sp>
      <p:pic>
        <p:nvPicPr>
          <p:cNvPr id="277" name="image2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45122" y="3458802"/>
            <a:ext cx="727420" cy="7274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10111" y="1216155"/>
            <a:ext cx="9144001" cy="5005078"/>
          </a:xfrm>
          <a:prstGeom prst="rect">
            <a:avLst/>
          </a:prstGeom>
          <a:solidFill>
            <a:srgbClr val="0B456C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Ontology magic </a:t>
            </a:r>
          </a:p>
        </p:txBody>
      </p:sp>
      <p:pic>
        <p:nvPicPr>
          <p:cNvPr id="319" name="image26.png"/>
          <p:cNvPicPr>
            <a:picLocks noChangeAspect="1"/>
          </p:cNvPicPr>
          <p:nvPr/>
        </p:nvPicPr>
        <p:blipFill>
          <a:blip r:embed="rId3">
            <a:extLst/>
          </a:blip>
          <a:srcRect b="39645"/>
          <a:stretch>
            <a:fillRect/>
          </a:stretch>
        </p:blipFill>
        <p:spPr>
          <a:xfrm>
            <a:off x="460504" y="2051616"/>
            <a:ext cx="8219474" cy="269544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4" name="Group 324"/>
          <p:cNvGrpSpPr/>
          <p:nvPr/>
        </p:nvGrpSpPr>
        <p:grpSpPr>
          <a:xfrm>
            <a:off x="4310546" y="4511040"/>
            <a:ext cx="1677156" cy="1481148"/>
            <a:chOff x="-411275" y="0"/>
            <a:chExt cx="1677155" cy="1481147"/>
          </a:xfrm>
        </p:grpSpPr>
        <p:pic>
          <p:nvPicPr>
            <p:cNvPr id="320" name="image27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flipH="1">
              <a:off x="-411275" y="0"/>
              <a:ext cx="582949" cy="8692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23" name="Group 323"/>
            <p:cNvGrpSpPr/>
            <p:nvPr/>
          </p:nvGrpSpPr>
          <p:grpSpPr>
            <a:xfrm>
              <a:off x="0" y="832361"/>
              <a:ext cx="1265880" cy="648786"/>
              <a:chOff x="0" y="0"/>
              <a:chExt cx="1265879" cy="648784"/>
            </a:xfrm>
          </p:grpSpPr>
          <p:sp>
            <p:nvSpPr>
              <p:cNvPr id="321" name="Shape 321"/>
              <p:cNvSpPr/>
              <p:nvPr/>
            </p:nvSpPr>
            <p:spPr>
              <a:xfrm>
                <a:off x="0" y="0"/>
                <a:ext cx="1209964" cy="648784"/>
              </a:xfrm>
              <a:prstGeom prst="roundRect">
                <a:avLst>
                  <a:gd name="adj" fmla="val 16667"/>
                </a:avLst>
              </a:prstGeom>
              <a:solidFill>
                <a:srgbClr val="A8A8A8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22" name="Shape 322"/>
              <p:cNvSpPr/>
              <p:nvPr/>
            </p:nvSpPr>
            <p:spPr>
              <a:xfrm>
                <a:off x="95729" y="13254"/>
                <a:ext cx="1170150" cy="624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r>
                  <a:t>Users edit the CSV</a:t>
                </a:r>
              </a:p>
            </p:txBody>
          </p:sp>
        </p:grpSp>
      </p:grpSp>
      <p:sp>
        <p:nvSpPr>
          <p:cNvPr id="325" name="Shape 325"/>
          <p:cNvSpPr/>
          <p:nvPr/>
        </p:nvSpPr>
        <p:spPr>
          <a:xfrm>
            <a:off x="7172104" y="3335401"/>
            <a:ext cx="620487" cy="914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6" name="Shape 326"/>
          <p:cNvSpPr/>
          <p:nvPr/>
        </p:nvSpPr>
        <p:spPr>
          <a:xfrm>
            <a:off x="7172104" y="3911696"/>
            <a:ext cx="620487" cy="91441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560768" y="3109100"/>
            <a:ext cx="115614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rPr lang="en-US" dirty="0" smtClean="0"/>
              <a:t>ECTO</a:t>
            </a:r>
            <a:r>
              <a:rPr dirty="0" smtClean="0"/>
              <a:t>:000</a:t>
            </a:r>
            <a:r>
              <a:rPr lang="en-US" dirty="0" smtClean="0"/>
              <a:t>2065</a:t>
            </a:r>
            <a:endParaRPr dirty="0"/>
          </a:p>
        </p:txBody>
      </p:sp>
      <p:sp>
        <p:nvSpPr>
          <p:cNvPr id="328" name="Shape 328"/>
          <p:cNvSpPr/>
          <p:nvPr/>
        </p:nvSpPr>
        <p:spPr>
          <a:xfrm>
            <a:off x="549301" y="3665440"/>
            <a:ext cx="101886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r>
              <a:rPr lang="is-IS" dirty="0"/>
              <a:t>ECTO:0001782</a:t>
            </a:r>
          </a:p>
        </p:txBody>
      </p:sp>
      <p:sp>
        <p:nvSpPr>
          <p:cNvPr id="329" name="Shape 329"/>
          <p:cNvSpPr/>
          <p:nvPr/>
        </p:nvSpPr>
        <p:spPr>
          <a:xfrm>
            <a:off x="549301" y="4194881"/>
            <a:ext cx="101886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r>
              <a:rPr lang="is-IS" dirty="0" smtClean="0"/>
              <a:t>ECTO:0000243</a:t>
            </a:r>
            <a:endParaRPr lang="is-IS" dirty="0"/>
          </a:p>
        </p:txBody>
      </p:sp>
      <p:sp>
        <p:nvSpPr>
          <p:cNvPr id="330" name="Shape 330"/>
          <p:cNvSpPr/>
          <p:nvPr/>
        </p:nvSpPr>
        <p:spPr>
          <a:xfrm>
            <a:off x="1597318" y="3662560"/>
            <a:ext cx="94659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/>
            </a:lvl1pPr>
          </a:lstStyle>
          <a:p>
            <a:r>
              <a:rPr lang="en-US" sz="1200" dirty="0"/>
              <a:t>exposure to </a:t>
            </a:r>
            <a:r>
              <a:rPr lang="en-US" sz="1200" dirty="0" smtClean="0"/>
              <a:t>isopropanol</a:t>
            </a:r>
            <a:endParaRPr lang="en-US" sz="1200" dirty="0"/>
          </a:p>
        </p:txBody>
      </p:sp>
      <p:sp>
        <p:nvSpPr>
          <p:cNvPr id="331" name="Shape 331"/>
          <p:cNvSpPr/>
          <p:nvPr/>
        </p:nvSpPr>
        <p:spPr>
          <a:xfrm>
            <a:off x="2560243" y="3168142"/>
            <a:ext cx="1083734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rPr lang="de-DE" sz="1200" dirty="0" smtClean="0"/>
              <a:t>CHEBI:15347</a:t>
            </a:r>
            <a:endParaRPr sz="1200" dirty="0"/>
          </a:p>
        </p:txBody>
      </p:sp>
      <p:sp>
        <p:nvSpPr>
          <p:cNvPr id="332" name="Shape 332"/>
          <p:cNvSpPr/>
          <p:nvPr/>
        </p:nvSpPr>
        <p:spPr>
          <a:xfrm>
            <a:off x="2560243" y="3661404"/>
            <a:ext cx="90184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rPr lang="de-DE" sz="1200" dirty="0" smtClean="0"/>
              <a:t>CHEBI:</a:t>
            </a:r>
            <a:r>
              <a:rPr lang="is-IS" sz="1200" dirty="0"/>
              <a:t>17824</a:t>
            </a:r>
            <a:endParaRPr lang="de-DE" sz="1200" dirty="0"/>
          </a:p>
        </p:txBody>
      </p:sp>
      <p:sp>
        <p:nvSpPr>
          <p:cNvPr id="333" name="Shape 333"/>
          <p:cNvSpPr/>
          <p:nvPr/>
        </p:nvSpPr>
        <p:spPr>
          <a:xfrm>
            <a:off x="2560243" y="4212063"/>
            <a:ext cx="90184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rPr lang="de-DE" sz="1200" dirty="0" smtClean="0"/>
              <a:t>CHEBI:16236</a:t>
            </a:r>
            <a:endParaRPr lang="de-DE" sz="1200" dirty="0"/>
          </a:p>
        </p:txBody>
      </p:sp>
      <p:sp>
        <p:nvSpPr>
          <p:cNvPr id="334" name="Shape 334"/>
          <p:cNvSpPr/>
          <p:nvPr/>
        </p:nvSpPr>
        <p:spPr>
          <a:xfrm>
            <a:off x="3560297" y="3168142"/>
            <a:ext cx="976769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r>
              <a:rPr lang="en-US" sz="1400" dirty="0" smtClean="0"/>
              <a:t>Acetone</a:t>
            </a:r>
            <a:endParaRPr sz="1400" dirty="0"/>
          </a:p>
        </p:txBody>
      </p:sp>
      <p:sp>
        <p:nvSpPr>
          <p:cNvPr id="335" name="Shape 335"/>
          <p:cNvSpPr/>
          <p:nvPr/>
        </p:nvSpPr>
        <p:spPr>
          <a:xfrm>
            <a:off x="3560297" y="3652604"/>
            <a:ext cx="96596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r>
              <a:rPr lang="en-US" sz="1400" dirty="0" smtClean="0"/>
              <a:t>Isopropanol</a:t>
            </a:r>
            <a:endParaRPr sz="1400" dirty="0"/>
          </a:p>
        </p:txBody>
      </p:sp>
      <p:sp>
        <p:nvSpPr>
          <p:cNvPr id="336" name="Shape 336"/>
          <p:cNvSpPr/>
          <p:nvPr/>
        </p:nvSpPr>
        <p:spPr>
          <a:xfrm>
            <a:off x="3538111" y="4203263"/>
            <a:ext cx="65338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r>
              <a:rPr lang="en-US" sz="1400" dirty="0" smtClean="0"/>
              <a:t>Ethanol</a:t>
            </a:r>
            <a:endParaRPr sz="1400" dirty="0"/>
          </a:p>
        </p:txBody>
      </p:sp>
      <p:sp>
        <p:nvSpPr>
          <p:cNvPr id="337" name="Shape 337"/>
          <p:cNvSpPr/>
          <p:nvPr/>
        </p:nvSpPr>
        <p:spPr>
          <a:xfrm>
            <a:off x="1597318" y="4191048"/>
            <a:ext cx="98205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/>
            </a:lvl1pPr>
          </a:lstStyle>
          <a:p>
            <a:r>
              <a:rPr lang="en-US" sz="1400" dirty="0"/>
              <a:t>exposure </a:t>
            </a:r>
            <a:r>
              <a:rPr lang="en-US" sz="1400"/>
              <a:t>to </a:t>
            </a:r>
            <a:r>
              <a:rPr lang="en-US" sz="1400" smtClean="0"/>
              <a:t>ethanol</a:t>
            </a:r>
            <a:endParaRPr lang="en-US" sz="1400" dirty="0"/>
          </a:p>
        </p:txBody>
      </p:sp>
      <p:sp>
        <p:nvSpPr>
          <p:cNvPr id="338" name="Shape 338"/>
          <p:cNvSpPr/>
          <p:nvPr/>
        </p:nvSpPr>
        <p:spPr>
          <a:xfrm>
            <a:off x="1560752" y="3109100"/>
            <a:ext cx="109241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r>
              <a:rPr lang="en-US" sz="1400" dirty="0"/>
              <a:t>e</a:t>
            </a:r>
            <a:r>
              <a:rPr lang="en-US" sz="1400" dirty="0" smtClean="0"/>
              <a:t>xposure to acetone</a:t>
            </a:r>
            <a:endParaRPr sz="1400" dirty="0"/>
          </a:p>
        </p:txBody>
      </p:sp>
      <p:pic>
        <p:nvPicPr>
          <p:cNvPr id="341" name="image27.ti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363937" flipH="1">
            <a:off x="2769986" y="4500128"/>
            <a:ext cx="587982" cy="100616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4" name="Group 344"/>
          <p:cNvGrpSpPr/>
          <p:nvPr/>
        </p:nvGrpSpPr>
        <p:grpSpPr>
          <a:xfrm>
            <a:off x="1670681" y="5555463"/>
            <a:ext cx="2194121" cy="648786"/>
            <a:chOff x="0" y="0"/>
            <a:chExt cx="2194119" cy="648784"/>
          </a:xfrm>
        </p:grpSpPr>
        <p:sp>
          <p:nvSpPr>
            <p:cNvPr id="342" name="Shape 342"/>
            <p:cNvSpPr/>
            <p:nvPr/>
          </p:nvSpPr>
          <p:spPr>
            <a:xfrm>
              <a:off x="0" y="0"/>
              <a:ext cx="2185836" cy="648784"/>
            </a:xfrm>
            <a:prstGeom prst="roundRect">
              <a:avLst>
                <a:gd name="adj" fmla="val 16667"/>
              </a:avLst>
            </a:prstGeom>
            <a:solidFill>
              <a:srgbClr val="A8A8A8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55915" y="41564"/>
              <a:ext cx="2138204" cy="5847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t>Ontology IRIs are auto-filled</a:t>
              </a:r>
            </a:p>
          </p:txBody>
        </p:sp>
      </p:grpSp>
      <p:grpSp>
        <p:nvGrpSpPr>
          <p:cNvPr id="354" name="Group 354"/>
          <p:cNvGrpSpPr/>
          <p:nvPr/>
        </p:nvGrpSpPr>
        <p:grpSpPr>
          <a:xfrm>
            <a:off x="4265689" y="1447813"/>
            <a:ext cx="2185839" cy="648786"/>
            <a:chOff x="-1" y="0"/>
            <a:chExt cx="2185837" cy="648784"/>
          </a:xfrm>
        </p:grpSpPr>
        <p:sp>
          <p:nvSpPr>
            <p:cNvPr id="352" name="Shape 352"/>
            <p:cNvSpPr/>
            <p:nvPr/>
          </p:nvSpPr>
          <p:spPr>
            <a:xfrm>
              <a:off x="-1" y="0"/>
              <a:ext cx="2185836" cy="648784"/>
            </a:xfrm>
            <a:prstGeom prst="roundRect">
              <a:avLst>
                <a:gd name="adj" fmla="val 16667"/>
              </a:avLst>
            </a:prstGeom>
            <a:solidFill>
              <a:srgbClr val="A8A8A8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70026" y="40062"/>
              <a:ext cx="2115810" cy="5847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rPr dirty="0"/>
                <a:t>Terms are constrained by the DOSDP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9374" y="2994267"/>
            <a:ext cx="418664" cy="11082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2748" y="2996510"/>
            <a:ext cx="418664" cy="11082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0592" y="2984636"/>
            <a:ext cx="418664" cy="1108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8483" y="2984066"/>
            <a:ext cx="418664" cy="11082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3892" y="2975828"/>
            <a:ext cx="527286" cy="139576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1057" y="2970961"/>
            <a:ext cx="527286" cy="1395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43908" y="2918617"/>
            <a:ext cx="590865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CHEBI ID</a:t>
            </a:r>
            <a:endParaRPr kumimoji="0" lang="en-US" sz="105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70602" y="2906283"/>
            <a:ext cx="739944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CHEBI Label</a:t>
            </a:r>
            <a:endParaRPr kumimoji="0" lang="en-US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351" name="image28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326519" y="2051942"/>
            <a:ext cx="553687" cy="1183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4013</TotalTime>
  <Words>583</Words>
  <Application>Microsoft Macintosh PowerPoint</Application>
  <PresentationFormat>On-screen Show (4:3)</PresentationFormat>
  <Paragraphs>130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-apple-system</vt:lpstr>
      <vt:lpstr>Apple SD 산돌고딕 Neo 볼드체</vt:lpstr>
      <vt:lpstr>Apple SD 산돌고딕 Neo 중간체</vt:lpstr>
      <vt:lpstr>Arial Narrow</vt:lpstr>
      <vt:lpstr>Calibri</vt:lpstr>
      <vt:lpstr>Century Gothic</vt:lpstr>
      <vt:lpstr>Helvetica</vt:lpstr>
      <vt:lpstr>Wingdings</vt:lpstr>
      <vt:lpstr>Arial</vt:lpstr>
      <vt:lpstr>Office Theme</vt:lpstr>
      <vt:lpstr>PowerPoint Presentation</vt:lpstr>
      <vt:lpstr>Environmental Exposure Ontology (ECTO)</vt:lpstr>
      <vt:lpstr>ECTO is a modular ontology</vt:lpstr>
      <vt:lpstr>Logical definitions are constructed using other ontologies</vt:lpstr>
      <vt:lpstr>ECTO can be viewed and edited in Protégé </vt:lpstr>
      <vt:lpstr>Simplifying ontology editing via a spreadsheet</vt:lpstr>
      <vt:lpstr>DOSDP Mapping in the background</vt:lpstr>
      <vt:lpstr>INCA Form</vt:lpstr>
      <vt:lpstr>Ontology magic 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Nicole Vasilevsky</cp:lastModifiedBy>
  <cp:revision>56</cp:revision>
  <dcterms:modified xsi:type="dcterms:W3CDTF">2018-05-03T19:36:07Z</dcterms:modified>
</cp:coreProperties>
</file>